
<file path=[Content_Types].xml><?xml version="1.0" encoding="utf-8"?>
<Types xmlns="http://schemas.openxmlformats.org/package/2006/content-types">
  <Default Extension="bin" ContentType="video/unknown"/>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handoutMasterIdLst>
    <p:handoutMasterId r:id="rId29"/>
  </p:handoutMasterIdLst>
  <p:sldIdLst>
    <p:sldId id="256" r:id="rId5"/>
    <p:sldId id="4891" r:id="rId6"/>
    <p:sldId id="4890" r:id="rId7"/>
    <p:sldId id="4895" r:id="rId8"/>
    <p:sldId id="4897" r:id="rId9"/>
    <p:sldId id="4898" r:id="rId10"/>
    <p:sldId id="420" r:id="rId11"/>
    <p:sldId id="4899" r:id="rId12"/>
    <p:sldId id="4902" r:id="rId13"/>
    <p:sldId id="4909" r:id="rId14"/>
    <p:sldId id="4901" r:id="rId15"/>
    <p:sldId id="4903" r:id="rId16"/>
    <p:sldId id="4904" r:id="rId17"/>
    <p:sldId id="4905" r:id="rId18"/>
    <p:sldId id="4906" r:id="rId19"/>
    <p:sldId id="4910" r:id="rId20"/>
    <p:sldId id="4908" r:id="rId21"/>
    <p:sldId id="4887" r:id="rId22"/>
    <p:sldId id="438" r:id="rId23"/>
    <p:sldId id="439" r:id="rId24"/>
    <p:sldId id="336" r:id="rId25"/>
    <p:sldId id="4877" r:id="rId26"/>
    <p:sldId id="441" r:id="rId27"/>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A27EDB97-60B8-40EE-8471-8A5D0581F097}">
          <p14:sldIdLst>
            <p14:sldId id="256"/>
            <p14:sldId id="4891"/>
            <p14:sldId id="4890"/>
            <p14:sldId id="4895"/>
            <p14:sldId id="4897"/>
            <p14:sldId id="4898"/>
            <p14:sldId id="420"/>
            <p14:sldId id="4899"/>
            <p14:sldId id="4902"/>
            <p14:sldId id="4909"/>
            <p14:sldId id="4901"/>
            <p14:sldId id="4903"/>
            <p14:sldId id="4904"/>
            <p14:sldId id="4905"/>
            <p14:sldId id="4906"/>
            <p14:sldId id="4910"/>
            <p14:sldId id="4908"/>
            <p14:sldId id="4887"/>
            <p14:sldId id="438"/>
            <p14:sldId id="439"/>
            <p14:sldId id="336"/>
            <p14:sldId id="4877"/>
            <p14:sldId id="4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83C461-7CD9-339A-837C-4CD4FD7AE717}" name="Stutenberg, Kevin M." initials="SM" userId="S::kstutenberg_anl.gov#ext#@ornl.onmicrosoft.com::837a9e17-e3b1-4621-8b9c-6acb32ec7f6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641"/>
    <a:srgbClr val="FFFFFF"/>
    <a:srgbClr val="007833"/>
    <a:srgbClr val="9A9B9D"/>
    <a:srgbClr val="AEB0AF"/>
    <a:srgbClr val="CEC7C1"/>
    <a:srgbClr val="8C8D90"/>
    <a:srgbClr val="D25350"/>
    <a:srgbClr val="808184"/>
    <a:srgbClr val="75767A"/>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A8ACD-BA0F-F505-F3F1-8B698053D00F}" v="1" dt="2024-12-17T13:51:19.516"/>
    <p1510:client id="{CD247DA4-11E2-44E2-AA11-4E11FF0C36F4}" v="98" dt="2024-12-17T14:49:07.4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7" d="100"/>
          <a:sy n="57" d="100"/>
        </p:scale>
        <p:origin x="368" y="3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Ross" userId="S::4cw@ornl.gov::6c1b3091-d4d7-488c-8d70-20d3395dbc9b" providerId="AD" clId="Web-{A0AA8ACD-BA0F-F505-F3F1-8B698053D00F}"/>
    <pc:docChg chg="sldOrd">
      <pc:chgData name="Wang, Ross" userId="S::4cw@ornl.gov::6c1b3091-d4d7-488c-8d70-20d3395dbc9b" providerId="AD" clId="Web-{A0AA8ACD-BA0F-F505-F3F1-8B698053D00F}" dt="2024-12-17T13:51:19.516" v="0"/>
      <pc:docMkLst>
        <pc:docMk/>
      </pc:docMkLst>
      <pc:sldChg chg="ord">
        <pc:chgData name="Wang, Ross" userId="S::4cw@ornl.gov::6c1b3091-d4d7-488c-8d70-20d3395dbc9b" providerId="AD" clId="Web-{A0AA8ACD-BA0F-F505-F3F1-8B698053D00F}" dt="2024-12-17T13:51:19.516" v="0"/>
        <pc:sldMkLst>
          <pc:docMk/>
          <pc:sldMk cId="4172643671" sldId="256"/>
        </pc:sldMkLst>
      </pc:sldChg>
    </pc:docChg>
  </pc:docChgLst>
  <pc:docChgLst>
    <pc:chgData name="Saroj, Abhilasha" userId="d67c2eea-89d4-45fa-9ce0-c1ad439feab6" providerId="ADAL" clId="{CD247DA4-11E2-44E2-AA11-4E11FF0C36F4}"/>
    <pc:docChg chg="undo custSel modSld sldOrd">
      <pc:chgData name="Saroj, Abhilasha" userId="d67c2eea-89d4-45fa-9ce0-c1ad439feab6" providerId="ADAL" clId="{CD247DA4-11E2-44E2-AA11-4E11FF0C36F4}" dt="2024-12-17T14:49:29.899" v="153"/>
      <pc:docMkLst>
        <pc:docMk/>
      </pc:docMkLst>
      <pc:sldChg chg="addSp modSp mod">
        <pc:chgData name="Saroj, Abhilasha" userId="d67c2eea-89d4-45fa-9ce0-c1ad439feab6" providerId="ADAL" clId="{CD247DA4-11E2-44E2-AA11-4E11FF0C36F4}" dt="2024-12-17T10:47:00.282" v="16" actId="1076"/>
        <pc:sldMkLst>
          <pc:docMk/>
          <pc:sldMk cId="4172643671" sldId="256"/>
        </pc:sldMkLst>
        <pc:spChg chg="mod">
          <ac:chgData name="Saroj, Abhilasha" userId="d67c2eea-89d4-45fa-9ce0-c1ad439feab6" providerId="ADAL" clId="{CD247DA4-11E2-44E2-AA11-4E11FF0C36F4}" dt="2024-12-17T10:46:29.446" v="11" actId="57"/>
          <ac:spMkLst>
            <pc:docMk/>
            <pc:sldMk cId="4172643671" sldId="256"/>
            <ac:spMk id="3" creationId="{3C273FE8-692F-1E45-8F88-6FBEEB088B32}"/>
          </ac:spMkLst>
        </pc:spChg>
        <pc:spChg chg="add mod">
          <ac:chgData name="Saroj, Abhilasha" userId="d67c2eea-89d4-45fa-9ce0-c1ad439feab6" providerId="ADAL" clId="{CD247DA4-11E2-44E2-AA11-4E11FF0C36F4}" dt="2024-12-17T10:46:55.440" v="15" actId="1076"/>
          <ac:spMkLst>
            <pc:docMk/>
            <pc:sldMk cId="4172643671" sldId="256"/>
            <ac:spMk id="9" creationId="{DF3C34D2-B185-833E-3660-0024FEF9480E}"/>
          </ac:spMkLst>
        </pc:spChg>
        <pc:picChg chg="add mod">
          <ac:chgData name="Saroj, Abhilasha" userId="d67c2eea-89d4-45fa-9ce0-c1ad439feab6" providerId="ADAL" clId="{CD247DA4-11E2-44E2-AA11-4E11FF0C36F4}" dt="2024-12-17T10:47:00.282" v="16" actId="1076"/>
          <ac:picMkLst>
            <pc:docMk/>
            <pc:sldMk cId="4172643671" sldId="256"/>
            <ac:picMk id="7" creationId="{218B5477-DA26-2237-5397-FB8693EA5517}"/>
          </ac:picMkLst>
        </pc:picChg>
      </pc:sldChg>
      <pc:sldChg chg="modAnim">
        <pc:chgData name="Saroj, Abhilasha" userId="d67c2eea-89d4-45fa-9ce0-c1ad439feab6" providerId="ADAL" clId="{CD247DA4-11E2-44E2-AA11-4E11FF0C36F4}" dt="2024-12-17T14:24:09.488" v="72"/>
        <pc:sldMkLst>
          <pc:docMk/>
          <pc:sldMk cId="471369769" sldId="420"/>
        </pc:sldMkLst>
      </pc:sldChg>
      <pc:sldChg chg="modAnim">
        <pc:chgData name="Saroj, Abhilasha" userId="d67c2eea-89d4-45fa-9ce0-c1ad439feab6" providerId="ADAL" clId="{CD247DA4-11E2-44E2-AA11-4E11FF0C36F4}" dt="2024-12-17T14:10:35.144" v="30"/>
        <pc:sldMkLst>
          <pc:docMk/>
          <pc:sldMk cId="705527111" sldId="4890"/>
        </pc:sldMkLst>
      </pc:sldChg>
      <pc:sldChg chg="modSp mod">
        <pc:chgData name="Saroj, Abhilasha" userId="d67c2eea-89d4-45fa-9ce0-c1ad439feab6" providerId="ADAL" clId="{CD247DA4-11E2-44E2-AA11-4E11FF0C36F4}" dt="2024-12-17T14:11:03.286" v="54" actId="20577"/>
        <pc:sldMkLst>
          <pc:docMk/>
          <pc:sldMk cId="1178496363" sldId="4891"/>
        </pc:sldMkLst>
        <pc:spChg chg="mod">
          <ac:chgData name="Saroj, Abhilasha" userId="d67c2eea-89d4-45fa-9ce0-c1ad439feab6" providerId="ADAL" clId="{CD247DA4-11E2-44E2-AA11-4E11FF0C36F4}" dt="2024-12-17T14:11:03.286" v="54" actId="20577"/>
          <ac:spMkLst>
            <pc:docMk/>
            <pc:sldMk cId="1178496363" sldId="4891"/>
            <ac:spMk id="3" creationId="{D2D0DCBD-CA26-4452-02BE-F01791231242}"/>
          </ac:spMkLst>
        </pc:spChg>
      </pc:sldChg>
      <pc:sldChg chg="modSp mod">
        <pc:chgData name="Saroj, Abhilasha" userId="d67c2eea-89d4-45fa-9ce0-c1ad439feab6" providerId="ADAL" clId="{CD247DA4-11E2-44E2-AA11-4E11FF0C36F4}" dt="2024-12-17T14:12:53.792" v="58" actId="113"/>
        <pc:sldMkLst>
          <pc:docMk/>
          <pc:sldMk cId="26516560" sldId="4895"/>
        </pc:sldMkLst>
        <pc:spChg chg="mod">
          <ac:chgData name="Saroj, Abhilasha" userId="d67c2eea-89d4-45fa-9ce0-c1ad439feab6" providerId="ADAL" clId="{CD247DA4-11E2-44E2-AA11-4E11FF0C36F4}" dt="2024-12-17T14:12:47.670" v="57" actId="113"/>
          <ac:spMkLst>
            <pc:docMk/>
            <pc:sldMk cId="26516560" sldId="4895"/>
            <ac:spMk id="4" creationId="{0B48371D-729B-868D-731A-D310BF5637C6}"/>
          </ac:spMkLst>
        </pc:spChg>
        <pc:spChg chg="mod">
          <ac:chgData name="Saroj, Abhilasha" userId="d67c2eea-89d4-45fa-9ce0-c1ad439feab6" providerId="ADAL" clId="{CD247DA4-11E2-44E2-AA11-4E11FF0C36F4}" dt="2024-12-17T14:12:53.792" v="58" actId="113"/>
          <ac:spMkLst>
            <pc:docMk/>
            <pc:sldMk cId="26516560" sldId="4895"/>
            <ac:spMk id="8" creationId="{CDF02133-0ED7-3B6B-ED77-8824EDA7638A}"/>
          </ac:spMkLst>
        </pc:spChg>
      </pc:sldChg>
      <pc:sldChg chg="modSp mod">
        <pc:chgData name="Saroj, Abhilasha" userId="d67c2eea-89d4-45fa-9ce0-c1ad439feab6" providerId="ADAL" clId="{CD247DA4-11E2-44E2-AA11-4E11FF0C36F4}" dt="2024-12-17T14:16:18.980" v="65" actId="113"/>
        <pc:sldMkLst>
          <pc:docMk/>
          <pc:sldMk cId="216590982" sldId="4897"/>
        </pc:sldMkLst>
        <pc:spChg chg="mod">
          <ac:chgData name="Saroj, Abhilasha" userId="d67c2eea-89d4-45fa-9ce0-c1ad439feab6" providerId="ADAL" clId="{CD247DA4-11E2-44E2-AA11-4E11FF0C36F4}" dt="2024-12-17T14:16:18.980" v="65" actId="113"/>
          <ac:spMkLst>
            <pc:docMk/>
            <pc:sldMk cId="216590982" sldId="4897"/>
            <ac:spMk id="5" creationId="{A1E55B28-F706-7766-80ED-FF01ED9B77EE}"/>
          </ac:spMkLst>
        </pc:spChg>
      </pc:sldChg>
      <pc:sldChg chg="modAnim">
        <pc:chgData name="Saroj, Abhilasha" userId="d67c2eea-89d4-45fa-9ce0-c1ad439feab6" providerId="ADAL" clId="{CD247DA4-11E2-44E2-AA11-4E11FF0C36F4}" dt="2024-12-17T14:17:05.213" v="68"/>
        <pc:sldMkLst>
          <pc:docMk/>
          <pc:sldMk cId="721510590" sldId="4898"/>
        </pc:sldMkLst>
      </pc:sldChg>
      <pc:sldChg chg="modSp mod modAnim">
        <pc:chgData name="Saroj, Abhilasha" userId="d67c2eea-89d4-45fa-9ce0-c1ad439feab6" providerId="ADAL" clId="{CD247DA4-11E2-44E2-AA11-4E11FF0C36F4}" dt="2024-12-17T14:25:59.632" v="104" actId="1035"/>
        <pc:sldMkLst>
          <pc:docMk/>
          <pc:sldMk cId="1736856118" sldId="4899"/>
        </pc:sldMkLst>
        <pc:spChg chg="mod">
          <ac:chgData name="Saroj, Abhilasha" userId="d67c2eea-89d4-45fa-9ce0-c1ad439feab6" providerId="ADAL" clId="{CD247DA4-11E2-44E2-AA11-4E11FF0C36F4}" dt="2024-12-17T14:25:41.617" v="90" actId="6549"/>
          <ac:spMkLst>
            <pc:docMk/>
            <pc:sldMk cId="1736856118" sldId="4899"/>
            <ac:spMk id="2" creationId="{29F1183B-B3A0-CAF2-A7EC-378F624F8337}"/>
          </ac:spMkLst>
        </pc:spChg>
        <pc:spChg chg="mod">
          <ac:chgData name="Saroj, Abhilasha" userId="d67c2eea-89d4-45fa-9ce0-c1ad439feab6" providerId="ADAL" clId="{CD247DA4-11E2-44E2-AA11-4E11FF0C36F4}" dt="2024-12-17T14:25:59.632" v="104" actId="1035"/>
          <ac:spMkLst>
            <pc:docMk/>
            <pc:sldMk cId="1736856118" sldId="4899"/>
            <ac:spMk id="16" creationId="{DAE7A6DA-CD18-46AC-F518-1F97FF7DFAC4}"/>
          </ac:spMkLst>
        </pc:spChg>
        <pc:grpChg chg="mod">
          <ac:chgData name="Saroj, Abhilasha" userId="d67c2eea-89d4-45fa-9ce0-c1ad439feab6" providerId="ADAL" clId="{CD247DA4-11E2-44E2-AA11-4E11FF0C36F4}" dt="2024-12-17T14:25:55.617" v="99" actId="1036"/>
          <ac:grpSpMkLst>
            <pc:docMk/>
            <pc:sldMk cId="1736856118" sldId="4899"/>
            <ac:grpSpMk id="7" creationId="{44B5016D-1A73-1B0D-6080-AD2EC657E92F}"/>
          </ac:grpSpMkLst>
        </pc:grpChg>
      </pc:sldChg>
      <pc:sldChg chg="modSp mod">
        <pc:chgData name="Saroj, Abhilasha" userId="d67c2eea-89d4-45fa-9ce0-c1ad439feab6" providerId="ADAL" clId="{CD247DA4-11E2-44E2-AA11-4E11FF0C36F4}" dt="2024-12-17T14:38:22.052" v="107" actId="14100"/>
        <pc:sldMkLst>
          <pc:docMk/>
          <pc:sldMk cId="3818068174" sldId="4901"/>
        </pc:sldMkLst>
        <pc:spChg chg="mod">
          <ac:chgData name="Saroj, Abhilasha" userId="d67c2eea-89d4-45fa-9ce0-c1ad439feab6" providerId="ADAL" clId="{CD247DA4-11E2-44E2-AA11-4E11FF0C36F4}" dt="2024-12-17T14:26:29.709" v="106" actId="1076"/>
          <ac:spMkLst>
            <pc:docMk/>
            <pc:sldMk cId="3818068174" sldId="4901"/>
            <ac:spMk id="2" creationId="{29F1183B-B3A0-CAF2-A7EC-378F624F8337}"/>
          </ac:spMkLst>
        </pc:spChg>
        <pc:spChg chg="mod">
          <ac:chgData name="Saroj, Abhilasha" userId="d67c2eea-89d4-45fa-9ce0-c1ad439feab6" providerId="ADAL" clId="{CD247DA4-11E2-44E2-AA11-4E11FF0C36F4}" dt="2024-12-17T14:26:27.005" v="105" actId="255"/>
          <ac:spMkLst>
            <pc:docMk/>
            <pc:sldMk cId="3818068174" sldId="4901"/>
            <ac:spMk id="10" creationId="{4CE718D6-295B-5A43-96D1-93F89433BE1D}"/>
          </ac:spMkLst>
        </pc:spChg>
        <pc:picChg chg="mod">
          <ac:chgData name="Saroj, Abhilasha" userId="d67c2eea-89d4-45fa-9ce0-c1ad439feab6" providerId="ADAL" clId="{CD247DA4-11E2-44E2-AA11-4E11FF0C36F4}" dt="2024-12-17T14:38:22.052" v="107" actId="14100"/>
          <ac:picMkLst>
            <pc:docMk/>
            <pc:sldMk cId="3818068174" sldId="4901"/>
            <ac:picMk id="12" creationId="{BB600C38-6723-4A67-FD0E-F83990BAB861}"/>
          </ac:picMkLst>
        </pc:picChg>
      </pc:sldChg>
      <pc:sldChg chg="modSp mod">
        <pc:chgData name="Saroj, Abhilasha" userId="d67c2eea-89d4-45fa-9ce0-c1ad439feab6" providerId="ADAL" clId="{CD247DA4-11E2-44E2-AA11-4E11FF0C36F4}" dt="2024-12-17T14:47:56.585" v="141" actId="14100"/>
        <pc:sldMkLst>
          <pc:docMk/>
          <pc:sldMk cId="12821397" sldId="4903"/>
        </pc:sldMkLst>
        <pc:spChg chg="mod">
          <ac:chgData name="Saroj, Abhilasha" userId="d67c2eea-89d4-45fa-9ce0-c1ad439feab6" providerId="ADAL" clId="{CD247DA4-11E2-44E2-AA11-4E11FF0C36F4}" dt="2024-12-17T14:47:56.585" v="141" actId="14100"/>
          <ac:spMkLst>
            <pc:docMk/>
            <pc:sldMk cId="12821397" sldId="4903"/>
            <ac:spMk id="2" creationId="{29F1183B-B3A0-CAF2-A7EC-378F624F8337}"/>
          </ac:spMkLst>
        </pc:spChg>
        <pc:spChg chg="mod">
          <ac:chgData name="Saroj, Abhilasha" userId="d67c2eea-89d4-45fa-9ce0-c1ad439feab6" providerId="ADAL" clId="{CD247DA4-11E2-44E2-AA11-4E11FF0C36F4}" dt="2024-12-17T14:44:07.461" v="136" actId="255"/>
          <ac:spMkLst>
            <pc:docMk/>
            <pc:sldMk cId="12821397" sldId="4903"/>
            <ac:spMk id="7" creationId="{B06A3676-FE1E-4EB0-D63B-3F01D8A8F008}"/>
          </ac:spMkLst>
        </pc:spChg>
        <pc:spChg chg="mod">
          <ac:chgData name="Saroj, Abhilasha" userId="d67c2eea-89d4-45fa-9ce0-c1ad439feab6" providerId="ADAL" clId="{CD247DA4-11E2-44E2-AA11-4E11FF0C36F4}" dt="2024-12-17T14:44:01.321" v="135" actId="255"/>
          <ac:spMkLst>
            <pc:docMk/>
            <pc:sldMk cId="12821397" sldId="4903"/>
            <ac:spMk id="8" creationId="{4A1BFB52-F43F-7AB8-6D6E-C3FAE2666B9B}"/>
          </ac:spMkLst>
        </pc:spChg>
        <pc:picChg chg="mod">
          <ac:chgData name="Saroj, Abhilasha" userId="d67c2eea-89d4-45fa-9ce0-c1ad439feab6" providerId="ADAL" clId="{CD247DA4-11E2-44E2-AA11-4E11FF0C36F4}" dt="2024-12-17T14:43:51.844" v="133" actId="14100"/>
          <ac:picMkLst>
            <pc:docMk/>
            <pc:sldMk cId="12821397" sldId="4903"/>
            <ac:picMk id="6" creationId="{2F8DB909-4D8C-584C-8910-495A2DBBE481}"/>
          </ac:picMkLst>
        </pc:picChg>
        <pc:picChg chg="mod">
          <ac:chgData name="Saroj, Abhilasha" userId="d67c2eea-89d4-45fa-9ce0-c1ad439feab6" providerId="ADAL" clId="{CD247DA4-11E2-44E2-AA11-4E11FF0C36F4}" dt="2024-12-17T14:47:51.112" v="140" actId="1076"/>
          <ac:picMkLst>
            <pc:docMk/>
            <pc:sldMk cId="12821397" sldId="4903"/>
            <ac:picMk id="9" creationId="{2B90D0A2-CB62-6601-BAE5-B9F48117A5DF}"/>
          </ac:picMkLst>
        </pc:picChg>
        <pc:picChg chg="mod">
          <ac:chgData name="Saroj, Abhilasha" userId="d67c2eea-89d4-45fa-9ce0-c1ad439feab6" providerId="ADAL" clId="{CD247DA4-11E2-44E2-AA11-4E11FF0C36F4}" dt="2024-12-17T14:47:19.779" v="137" actId="14100"/>
          <ac:picMkLst>
            <pc:docMk/>
            <pc:sldMk cId="12821397" sldId="4903"/>
            <ac:picMk id="13" creationId="{88BF08E6-21EE-1322-A5B9-1CF98D59A9A3}"/>
          </ac:picMkLst>
        </pc:picChg>
      </pc:sldChg>
      <pc:sldChg chg="modAnim">
        <pc:chgData name="Saroj, Abhilasha" userId="d67c2eea-89d4-45fa-9ce0-c1ad439feab6" providerId="ADAL" clId="{CD247DA4-11E2-44E2-AA11-4E11FF0C36F4}" dt="2024-12-17T14:49:07.438" v="148"/>
        <pc:sldMkLst>
          <pc:docMk/>
          <pc:sldMk cId="3109169848" sldId="4904"/>
        </pc:sldMkLst>
      </pc:sldChg>
      <pc:sldChg chg="ord">
        <pc:chgData name="Saroj, Abhilasha" userId="d67c2eea-89d4-45fa-9ce0-c1ad439feab6" providerId="ADAL" clId="{CD247DA4-11E2-44E2-AA11-4E11FF0C36F4}" dt="2024-12-17T14:49:29.899" v="153"/>
        <pc:sldMkLst>
          <pc:docMk/>
          <pc:sldMk cId="1501562299" sldId="4905"/>
        </pc:sldMkLst>
      </pc:sldChg>
      <pc:sldChg chg="ord">
        <pc:chgData name="Saroj, Abhilasha" userId="d67c2eea-89d4-45fa-9ce0-c1ad439feab6" providerId="ADAL" clId="{CD247DA4-11E2-44E2-AA11-4E11FF0C36F4}" dt="2024-12-17T14:49:29.899" v="153"/>
        <pc:sldMkLst>
          <pc:docMk/>
          <pc:sldMk cId="1767769420" sldId="4906"/>
        </pc:sldMkLst>
      </pc:sldChg>
      <pc:sldChg chg="modSp mod ord">
        <pc:chgData name="Saroj, Abhilasha" userId="d67c2eea-89d4-45fa-9ce0-c1ad439feab6" providerId="ADAL" clId="{CD247DA4-11E2-44E2-AA11-4E11FF0C36F4}" dt="2024-12-17T14:49:24.591" v="151"/>
        <pc:sldMkLst>
          <pc:docMk/>
          <pc:sldMk cId="3687080441" sldId="4910"/>
        </pc:sldMkLst>
        <pc:picChg chg="mod">
          <ac:chgData name="Saroj, Abhilasha" userId="d67c2eea-89d4-45fa-9ce0-c1ad439feab6" providerId="ADAL" clId="{CD247DA4-11E2-44E2-AA11-4E11FF0C36F4}" dt="2024-12-17T14:49:16.091" v="149" actId="14100"/>
          <ac:picMkLst>
            <pc:docMk/>
            <pc:sldMk cId="3687080441" sldId="4910"/>
            <ac:picMk id="5" creationId="{8C49400D-C047-4E02-AE3D-4863B7EFB0E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533024-10F1-4BC3-BAA5-CB28D8F9B618}"/>
              </a:ext>
            </a:extLst>
          </p:cNvPr>
          <p:cNvSpPr>
            <a:spLocks noGrp="1"/>
          </p:cNvSpPr>
          <p:nvPr>
            <p:ph type="dt" sz="quarter" idx="1"/>
          </p:nvPr>
        </p:nvSpPr>
        <p:spPr>
          <a:xfrm>
            <a:off x="3970338" y="8810624"/>
            <a:ext cx="3038475" cy="466726"/>
          </a:xfrm>
          <a:prstGeom prst="rect">
            <a:avLst/>
          </a:prstGeom>
        </p:spPr>
        <p:txBody>
          <a:bodyPr vert="horz" lIns="91440" tIns="45720" rIns="91440" bIns="45720" rtlCol="0" anchor="b"/>
          <a:lstStyle>
            <a:lvl1pPr algn="r">
              <a:defRPr sz="1200"/>
            </a:lvl1pPr>
          </a:lstStyle>
          <a:p>
            <a:fld id="{9074A39D-78C5-4FF5-94A2-BCBFAF602A34}" type="datetimeFigureOut">
              <a:rPr lang="en-US" smtClean="0">
                <a:latin typeface="+mn-lt"/>
              </a:rPr>
              <a:t>12/17/2024</a:t>
            </a:fld>
            <a:endParaRPr lang="en-US">
              <a:latin typeface="+mn-lt"/>
            </a:endParaRPr>
          </a:p>
        </p:txBody>
      </p:sp>
      <p:sp>
        <p:nvSpPr>
          <p:cNvPr id="5" name="Slide Number Placeholder 4">
            <a:extLst>
              <a:ext uri="{FF2B5EF4-FFF2-40B4-BE49-F238E27FC236}">
                <a16:creationId xmlns:a16="http://schemas.microsoft.com/office/drawing/2014/main" id="{D1D2005F-34EB-4228-A469-9DA7EF685E32}"/>
              </a:ext>
            </a:extLst>
          </p:cNvPr>
          <p:cNvSpPr>
            <a:spLocks noGrp="1"/>
          </p:cNvSpPr>
          <p:nvPr>
            <p:ph type="sldNum" sz="quarter" idx="3"/>
          </p:nvPr>
        </p:nvSpPr>
        <p:spPr>
          <a:xfrm>
            <a:off x="0" y="8810626"/>
            <a:ext cx="3038475" cy="466726"/>
          </a:xfrm>
          <a:prstGeom prst="rect">
            <a:avLst/>
          </a:prstGeom>
        </p:spPr>
        <p:txBody>
          <a:bodyPr vert="horz" lIns="91440" tIns="45720" rIns="91440" bIns="45720" rtlCol="0" anchor="b"/>
          <a:lstStyle>
            <a:lvl1pPr algn="r">
              <a:defRPr sz="1200"/>
            </a:lvl1pPr>
          </a:lstStyle>
          <a:p>
            <a:pPr algn="l"/>
            <a:fld id="{C75DCF9F-B5D2-4E17-BF72-5579017E6EA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173575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341" y="8801100"/>
            <a:ext cx="3038475" cy="466726"/>
          </a:xfrm>
          <a:prstGeom prst="rect">
            <a:avLst/>
          </a:prstGeom>
        </p:spPr>
        <p:txBody>
          <a:bodyPr vert="horz" lIns="91440" tIns="45720" rIns="91440" bIns="45720" rtlCol="0"/>
          <a:lstStyle>
            <a:lvl1pPr algn="r">
              <a:defRPr sz="1200">
                <a:latin typeface="+mn-lt"/>
              </a:defRPr>
            </a:lvl1pPr>
          </a:lstStyle>
          <a:p>
            <a:fld id="{D7992059-949A-4D84-A84D-82EB5F97947B}" type="datetimeFigureOut">
              <a:rPr lang="en-US" smtClean="0"/>
              <a:pPr/>
              <a:t>12/17/2024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7"/>
            <a:ext cx="5607050" cy="366077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1" y="8801100"/>
            <a:ext cx="3038475" cy="466726"/>
          </a:xfrm>
          <a:prstGeom prst="rect">
            <a:avLst/>
          </a:prstGeom>
        </p:spPr>
        <p:txBody>
          <a:bodyPr vert="horz" lIns="91440" tIns="45720" rIns="91440" bIns="45720" rtlCol="0" anchor="b"/>
          <a:lstStyle>
            <a:lvl1pPr algn="l">
              <a:defRPr sz="1200">
                <a:latin typeface="+mn-lt"/>
              </a:defRPr>
            </a:lvl1pPr>
          </a:lstStyle>
          <a:p>
            <a:fld id="{DBFF095A-F86B-4B29-8A9F-DF3D3D1F3E2A}" type="slidenum">
              <a:rPr lang="en-US" smtClean="0"/>
              <a:pPr/>
              <a:t>‹#›</a:t>
            </a:fld>
            <a:endParaRPr lang="en-US"/>
          </a:p>
        </p:txBody>
      </p:sp>
    </p:spTree>
    <p:extLst>
      <p:ext uri="{BB962C8B-B14F-4D97-AF65-F5344CB8AC3E}">
        <p14:creationId xmlns:p14="http://schemas.microsoft.com/office/powerpoint/2010/main" val="1877089979"/>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Bef>
        <a:spcPts val="300"/>
      </a:spcBef>
      <a:defRPr sz="1200" kern="1200">
        <a:solidFill>
          <a:schemeClr val="tx1"/>
        </a:solidFill>
        <a:latin typeface="+mn-lt"/>
        <a:ea typeface="+mn-ea"/>
        <a:cs typeface="+mn-cs"/>
      </a:defRPr>
    </a:lvl1pPr>
    <a:lvl2pPr marL="457200" algn="l" defTabSz="914400" rtl="0" eaLnBrk="1" latinLnBrk="0" hangingPunct="1">
      <a:lnSpc>
        <a:spcPct val="90000"/>
      </a:lnSpc>
      <a:spcBef>
        <a:spcPts val="300"/>
      </a:spcBef>
      <a:defRPr sz="1200" kern="1200">
        <a:solidFill>
          <a:schemeClr val="tx1"/>
        </a:solidFill>
        <a:latin typeface="+mn-lt"/>
        <a:ea typeface="+mn-ea"/>
        <a:cs typeface="+mn-cs"/>
      </a:defRPr>
    </a:lvl2pPr>
    <a:lvl3pPr marL="914400" algn="l" defTabSz="914400" rtl="0" eaLnBrk="1" latinLnBrk="0" hangingPunct="1">
      <a:lnSpc>
        <a:spcPct val="90000"/>
      </a:lnSpc>
      <a:spcBef>
        <a:spcPts val="300"/>
      </a:spcBef>
      <a:defRPr sz="1200" kern="1200">
        <a:solidFill>
          <a:schemeClr val="tx1"/>
        </a:solidFill>
        <a:latin typeface="+mn-lt"/>
        <a:ea typeface="+mn-ea"/>
        <a:cs typeface="+mn-cs"/>
      </a:defRPr>
    </a:lvl3pPr>
    <a:lvl4pPr marL="1371600" algn="l" defTabSz="914400" rtl="0" eaLnBrk="1" latinLnBrk="0" hangingPunct="1">
      <a:lnSpc>
        <a:spcPct val="90000"/>
      </a:lnSpc>
      <a:spcBef>
        <a:spcPts val="300"/>
      </a:spcBef>
      <a:defRPr sz="1200" kern="1200">
        <a:solidFill>
          <a:schemeClr val="tx1"/>
        </a:solidFill>
        <a:latin typeface="+mn-lt"/>
        <a:ea typeface="+mn-ea"/>
        <a:cs typeface="+mn-cs"/>
      </a:defRPr>
    </a:lvl4pPr>
    <a:lvl5pPr marL="1828800" algn="l" defTabSz="914400" rtl="0" eaLnBrk="1" latinLnBrk="0" hangingPunct="1">
      <a:lnSpc>
        <a:spcPct val="90000"/>
      </a:lnSpc>
      <a:spcBef>
        <a:spcPts val="300"/>
      </a:spcBef>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lang="en-US" sz="1800">
                <a:latin typeface="Arial"/>
                <a:ea typeface="Verdana"/>
                <a:cs typeface="Arial"/>
              </a:rPr>
              <a:t>Delivering a </a:t>
            </a:r>
            <a:r>
              <a:rPr lang="en-US" sz="1800" b="1" i="1">
                <a:latin typeface="Arial"/>
                <a:ea typeface="Verdana"/>
                <a:cs typeface="Arial"/>
              </a:rPr>
              <a:t>unified scenario generation capability</a:t>
            </a:r>
            <a:r>
              <a:rPr lang="en-US" sz="1800">
                <a:latin typeface="Arial"/>
                <a:ea typeface="Verdana"/>
                <a:cs typeface="Arial"/>
              </a:rPr>
              <a:t> that is equipped with well-defined workflows, integrated tools, and comprehensive metrics that streamline the scenario generation process for mobility technology evaluation.</a:t>
            </a:r>
            <a:endParaRPr lang="en-US" sz="1800">
              <a:latin typeface="Arial"/>
              <a:cs typeface="Arial"/>
            </a:endParaRPr>
          </a:p>
          <a:p>
            <a:pPr algn="l"/>
            <a:endParaRPr lang="en-US" sz="1800" b="0" i="0" u="none" strike="noStrike" baseline="0">
              <a:solidFill>
                <a:srgbClr val="000000"/>
              </a:solidFill>
              <a:latin typeface="Courier New" panose="02070309020205020404" pitchFamily="49" charset="0"/>
            </a:endParaRPr>
          </a:p>
          <a:p>
            <a:r>
              <a:rPr lang="en-US" sz="1800" b="0" i="0" u="none" strike="noStrike" baseline="0" err="1">
                <a:solidFill>
                  <a:srgbClr val="000000"/>
                </a:solidFill>
                <a:latin typeface="Courier New" panose="02070309020205020404" pitchFamily="49" charset="0"/>
              </a:rPr>
              <a:t>o</a:t>
            </a:r>
            <a:r>
              <a:rPr lang="en-US" sz="1800" b="0" i="0" u="none" strike="noStrike" baseline="0" err="1">
                <a:solidFill>
                  <a:srgbClr val="000000"/>
                </a:solidFill>
                <a:latin typeface="Calibri" panose="020F0502020204030204" pitchFamily="34" charset="0"/>
              </a:rPr>
              <a:t>Describe</a:t>
            </a:r>
            <a:r>
              <a:rPr lang="en-US" sz="1800" b="0" i="0" u="none" strike="noStrike" baseline="0">
                <a:solidFill>
                  <a:srgbClr val="000000"/>
                </a:solidFill>
                <a:latin typeface="Calibri" panose="020F0502020204030204" pitchFamily="34" charset="0"/>
              </a:rPr>
              <a:t> the objective of your project and what you were to achieve over the past year in the work covered by your presentation.</a:t>
            </a:r>
          </a:p>
          <a:p>
            <a:r>
              <a:rPr lang="en-US" sz="1800" b="0" i="0" u="none" strike="noStrike" baseline="0" err="1">
                <a:solidFill>
                  <a:srgbClr val="000000"/>
                </a:solidFill>
                <a:latin typeface="Courier New" panose="02070309020205020404" pitchFamily="49" charset="0"/>
              </a:rPr>
              <a:t>o</a:t>
            </a:r>
            <a:r>
              <a:rPr lang="en-US" sz="1800" b="0" i="0" u="none" strike="noStrike" baseline="0" err="1">
                <a:solidFill>
                  <a:srgbClr val="000000"/>
                </a:solidFill>
                <a:latin typeface="Calibri" panose="020F0502020204030204" pitchFamily="34" charset="0"/>
              </a:rPr>
              <a:t>Clearly</a:t>
            </a:r>
            <a:r>
              <a:rPr lang="en-US" sz="1800" b="0" i="0" u="none" strike="noStrike" baseline="0">
                <a:solidFill>
                  <a:srgbClr val="000000"/>
                </a:solidFill>
                <a:latin typeface="Calibri" panose="020F0502020204030204" pitchFamily="34" charset="0"/>
              </a:rPr>
              <a:t> show </a:t>
            </a:r>
            <a:r>
              <a:rPr lang="en-US" sz="1800" b="1" i="0" u="none" strike="noStrike" baseline="0">
                <a:solidFill>
                  <a:srgbClr val="000000"/>
                </a:solidFill>
                <a:latin typeface="Calibri" panose="020F0502020204030204" pitchFamily="34" charset="0"/>
              </a:rPr>
              <a:t>how your project relates to the pertinent VTO subprogram area </a:t>
            </a:r>
            <a:r>
              <a:rPr lang="en-US" sz="1800" b="0" i="0" u="none" strike="noStrike" baseline="0">
                <a:solidFill>
                  <a:srgbClr val="000000"/>
                </a:solidFill>
                <a:latin typeface="Calibri" panose="020F0502020204030204" pitchFamily="34" charset="0"/>
              </a:rPr>
              <a:t>and how it will achieve the goals of that area (refer to the subprogram Annual Progress Report goals linked on the next page). </a:t>
            </a:r>
          </a:p>
          <a:p>
            <a:r>
              <a:rPr lang="en-US" sz="1800" b="0" i="0" u="none" strike="noStrike" baseline="0" err="1">
                <a:solidFill>
                  <a:srgbClr val="000000"/>
                </a:solidFill>
                <a:latin typeface="Courier New" panose="02070309020205020404" pitchFamily="49" charset="0"/>
              </a:rPr>
              <a:t>o</a:t>
            </a:r>
            <a:r>
              <a:rPr lang="en-US" sz="1800" b="0" i="0" u="none" strike="noStrike" baseline="0" err="1">
                <a:solidFill>
                  <a:srgbClr val="000000"/>
                </a:solidFill>
                <a:latin typeface="Calibri" panose="020F0502020204030204" pitchFamily="34" charset="0"/>
              </a:rPr>
              <a:t>Explain</a:t>
            </a:r>
            <a:r>
              <a:rPr lang="en-US" sz="1800" b="0" i="0" u="none" strike="noStrike" baseline="0">
                <a:solidFill>
                  <a:srgbClr val="000000"/>
                </a:solidFill>
                <a:latin typeface="Calibri" panose="020F0502020204030204" pitchFamily="34" charset="0"/>
              </a:rPr>
              <a:t> how your project will be relevant to Reduction of energy costs </a:t>
            </a:r>
          </a:p>
          <a:p>
            <a:r>
              <a:rPr lang="en-US" sz="1800" b="0" i="0" u="none" strike="noStrike" baseline="0">
                <a:solidFill>
                  <a:srgbClr val="000000"/>
                </a:solidFill>
                <a:latin typeface="Calibri" panose="020F0502020204030204" pitchFamily="34" charset="0"/>
              </a:rPr>
              <a:t>Increased energy security</a:t>
            </a:r>
          </a:p>
          <a:p>
            <a:r>
              <a:rPr lang="en-US" sz="1800" b="0" i="0" u="none" strike="noStrike" baseline="0">
                <a:solidFill>
                  <a:srgbClr val="000000"/>
                </a:solidFill>
                <a:latin typeface="Calibri" panose="020F0502020204030204" pitchFamily="34" charset="0"/>
              </a:rPr>
              <a:t>Clean energy technology to move people and goods</a:t>
            </a:r>
          </a:p>
          <a:p>
            <a:endParaRPr lang="en-US" sz="1800" b="0" i="0" u="none" strike="noStrike" baseline="0">
              <a:solidFill>
                <a:srgbClr val="000000"/>
              </a:solidFill>
              <a:latin typeface="Calibri" panose="020F0502020204030204" pitchFamily="34" charset="0"/>
            </a:endParaRPr>
          </a:p>
          <a:p>
            <a:r>
              <a:rPr lang="en-US" sz="1800" b="0" i="0" u="none" strike="noStrike" baseline="0" err="1">
                <a:solidFill>
                  <a:srgbClr val="000000"/>
                </a:solidFill>
                <a:latin typeface="Courier New" panose="02070309020205020404" pitchFamily="49" charset="0"/>
              </a:rPr>
              <a:t>o</a:t>
            </a:r>
            <a:r>
              <a:rPr lang="en-US" sz="1800" b="0" i="0" u="none" strike="noStrike" baseline="0" err="1">
                <a:solidFill>
                  <a:srgbClr val="000000"/>
                </a:solidFill>
                <a:latin typeface="Calibri" panose="020F0502020204030204" pitchFamily="34" charset="0"/>
              </a:rPr>
              <a:t>Describe</a:t>
            </a:r>
            <a:r>
              <a:rPr lang="en-US" sz="1800" b="0" i="0" u="none" strike="noStrike" baseline="0">
                <a:solidFill>
                  <a:srgbClr val="000000"/>
                </a:solidFill>
                <a:latin typeface="Calibri" panose="020F0502020204030204" pitchFamily="34" charset="0"/>
              </a:rPr>
              <a:t> the impact of your project on addressing the </a:t>
            </a:r>
            <a:r>
              <a:rPr lang="en-US" sz="1800" b="0" i="0" u="none" strike="noStrike" baseline="0" err="1">
                <a:solidFill>
                  <a:srgbClr val="000000"/>
                </a:solidFill>
                <a:latin typeface="Calibri" panose="020F0502020204030204" pitchFamily="34" charset="0"/>
              </a:rPr>
              <a:t>barriersidentified</a:t>
            </a:r>
            <a:r>
              <a:rPr lang="en-US" sz="1800" b="0" i="0" u="none" strike="noStrike" baseline="0">
                <a:solidFill>
                  <a:srgbClr val="000000"/>
                </a:solidFill>
                <a:latin typeface="Calibri" panose="020F0502020204030204" pitchFamily="34" charset="0"/>
              </a:rPr>
              <a:t> in the Overview slide and other specific targets and milestones.</a:t>
            </a:r>
          </a:p>
          <a:p>
            <a:endParaRPr lang="en-US" sz="1800" b="0" i="0" u="none" strike="noStrike" baseline="0">
              <a:solidFill>
                <a:srgbClr val="000000"/>
              </a:solidFill>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3</a:t>
            </a:fld>
            <a:endParaRPr lang="en-US"/>
          </a:p>
        </p:txBody>
      </p:sp>
    </p:spTree>
    <p:extLst>
      <p:ext uri="{BB962C8B-B14F-4D97-AF65-F5344CB8AC3E}">
        <p14:creationId xmlns:p14="http://schemas.microsoft.com/office/powerpoint/2010/main" val="90394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lang="en-US" sz="1800">
                <a:latin typeface="Arial"/>
                <a:ea typeface="Verdana"/>
                <a:cs typeface="Arial"/>
              </a:rPr>
              <a:t>Delivering a </a:t>
            </a:r>
            <a:r>
              <a:rPr lang="en-US" sz="1800" b="1" i="1">
                <a:latin typeface="Arial"/>
                <a:ea typeface="Verdana"/>
                <a:cs typeface="Arial"/>
              </a:rPr>
              <a:t>unified scenario generation capability</a:t>
            </a:r>
            <a:r>
              <a:rPr lang="en-US" sz="1800">
                <a:latin typeface="Arial"/>
                <a:ea typeface="Verdana"/>
                <a:cs typeface="Arial"/>
              </a:rPr>
              <a:t> that is equipped with well-defined workflows, integrated tools, and comprehensive metrics that streamline the scenario generation process for mobility technology evaluation.</a:t>
            </a:r>
            <a:endParaRPr lang="en-US" sz="1800">
              <a:latin typeface="Arial"/>
              <a:cs typeface="Arial"/>
            </a:endParaRPr>
          </a:p>
          <a:p>
            <a:pPr algn="l"/>
            <a:endParaRPr lang="en-US" sz="1800" b="0" i="0" u="none" strike="noStrike" baseline="0">
              <a:solidFill>
                <a:srgbClr val="000000"/>
              </a:solidFill>
              <a:latin typeface="Courier New" panose="02070309020205020404" pitchFamily="49" charset="0"/>
            </a:endParaRPr>
          </a:p>
          <a:p>
            <a:r>
              <a:rPr lang="en-US" sz="1800" b="0" i="0" u="none" strike="noStrike" baseline="0" err="1">
                <a:solidFill>
                  <a:srgbClr val="000000"/>
                </a:solidFill>
                <a:latin typeface="Courier New" panose="02070309020205020404" pitchFamily="49" charset="0"/>
              </a:rPr>
              <a:t>o</a:t>
            </a:r>
            <a:r>
              <a:rPr lang="en-US" sz="1800" b="0" i="0" u="none" strike="noStrike" baseline="0" err="1">
                <a:solidFill>
                  <a:srgbClr val="000000"/>
                </a:solidFill>
                <a:latin typeface="Calibri" panose="020F0502020204030204" pitchFamily="34" charset="0"/>
              </a:rPr>
              <a:t>Describe</a:t>
            </a:r>
            <a:r>
              <a:rPr lang="en-US" sz="1800" b="0" i="0" u="none" strike="noStrike" baseline="0">
                <a:solidFill>
                  <a:srgbClr val="000000"/>
                </a:solidFill>
                <a:latin typeface="Calibri" panose="020F0502020204030204" pitchFamily="34" charset="0"/>
              </a:rPr>
              <a:t> the objective of your project and what you were to achieve over the past year in the work covered by your presentation.</a:t>
            </a:r>
          </a:p>
          <a:p>
            <a:r>
              <a:rPr lang="en-US" sz="1800" b="0" i="0" u="none" strike="noStrike" baseline="0" err="1">
                <a:solidFill>
                  <a:srgbClr val="000000"/>
                </a:solidFill>
                <a:latin typeface="Courier New" panose="02070309020205020404" pitchFamily="49" charset="0"/>
              </a:rPr>
              <a:t>o</a:t>
            </a:r>
            <a:r>
              <a:rPr lang="en-US" sz="1800" b="0" i="0" u="none" strike="noStrike" baseline="0" err="1">
                <a:solidFill>
                  <a:srgbClr val="000000"/>
                </a:solidFill>
                <a:latin typeface="Calibri" panose="020F0502020204030204" pitchFamily="34" charset="0"/>
              </a:rPr>
              <a:t>Clearly</a:t>
            </a:r>
            <a:r>
              <a:rPr lang="en-US" sz="1800" b="0" i="0" u="none" strike="noStrike" baseline="0">
                <a:solidFill>
                  <a:srgbClr val="000000"/>
                </a:solidFill>
                <a:latin typeface="Calibri" panose="020F0502020204030204" pitchFamily="34" charset="0"/>
              </a:rPr>
              <a:t> show </a:t>
            </a:r>
            <a:r>
              <a:rPr lang="en-US" sz="1800" b="1" i="0" u="none" strike="noStrike" baseline="0">
                <a:solidFill>
                  <a:srgbClr val="000000"/>
                </a:solidFill>
                <a:latin typeface="Calibri" panose="020F0502020204030204" pitchFamily="34" charset="0"/>
              </a:rPr>
              <a:t>how your project relates to the pertinent VTO subprogram area </a:t>
            </a:r>
            <a:r>
              <a:rPr lang="en-US" sz="1800" b="0" i="0" u="none" strike="noStrike" baseline="0">
                <a:solidFill>
                  <a:srgbClr val="000000"/>
                </a:solidFill>
                <a:latin typeface="Calibri" panose="020F0502020204030204" pitchFamily="34" charset="0"/>
              </a:rPr>
              <a:t>and how it will achieve the goals of that area (refer to the subprogram Annual Progress Report goals linked on the next page). </a:t>
            </a:r>
          </a:p>
          <a:p>
            <a:r>
              <a:rPr lang="en-US" sz="1800" b="0" i="0" u="none" strike="noStrike" baseline="0" err="1">
                <a:solidFill>
                  <a:srgbClr val="000000"/>
                </a:solidFill>
                <a:latin typeface="Courier New" panose="02070309020205020404" pitchFamily="49" charset="0"/>
              </a:rPr>
              <a:t>o</a:t>
            </a:r>
            <a:r>
              <a:rPr lang="en-US" sz="1800" b="0" i="0" u="none" strike="noStrike" baseline="0" err="1">
                <a:solidFill>
                  <a:srgbClr val="000000"/>
                </a:solidFill>
                <a:latin typeface="Calibri" panose="020F0502020204030204" pitchFamily="34" charset="0"/>
              </a:rPr>
              <a:t>Explain</a:t>
            </a:r>
            <a:r>
              <a:rPr lang="en-US" sz="1800" b="0" i="0" u="none" strike="noStrike" baseline="0">
                <a:solidFill>
                  <a:srgbClr val="000000"/>
                </a:solidFill>
                <a:latin typeface="Calibri" panose="020F0502020204030204" pitchFamily="34" charset="0"/>
              </a:rPr>
              <a:t> how your project will be relevant to Reduction of energy costs </a:t>
            </a:r>
          </a:p>
          <a:p>
            <a:r>
              <a:rPr lang="en-US" sz="1800" b="0" i="0" u="none" strike="noStrike" baseline="0">
                <a:solidFill>
                  <a:srgbClr val="000000"/>
                </a:solidFill>
                <a:latin typeface="Calibri" panose="020F0502020204030204" pitchFamily="34" charset="0"/>
              </a:rPr>
              <a:t>Increased energy security</a:t>
            </a:r>
          </a:p>
          <a:p>
            <a:r>
              <a:rPr lang="en-US" sz="1800" b="0" i="0" u="none" strike="noStrike" baseline="0">
                <a:solidFill>
                  <a:srgbClr val="000000"/>
                </a:solidFill>
                <a:latin typeface="Calibri" panose="020F0502020204030204" pitchFamily="34" charset="0"/>
              </a:rPr>
              <a:t>Clean energy technology to move people and goods</a:t>
            </a:r>
          </a:p>
          <a:p>
            <a:endParaRPr lang="en-US" sz="1800" b="0" i="0" u="none" strike="noStrike" baseline="0">
              <a:solidFill>
                <a:srgbClr val="000000"/>
              </a:solidFill>
              <a:latin typeface="Calibri" panose="020F0502020204030204" pitchFamily="34" charset="0"/>
            </a:endParaRPr>
          </a:p>
          <a:p>
            <a:r>
              <a:rPr lang="en-US" sz="1800" b="0" i="0" u="none" strike="noStrike" baseline="0" err="1">
                <a:solidFill>
                  <a:srgbClr val="000000"/>
                </a:solidFill>
                <a:latin typeface="Courier New" panose="02070309020205020404" pitchFamily="49" charset="0"/>
              </a:rPr>
              <a:t>o</a:t>
            </a:r>
            <a:r>
              <a:rPr lang="en-US" sz="1800" b="0" i="0" u="none" strike="noStrike" baseline="0" err="1">
                <a:solidFill>
                  <a:srgbClr val="000000"/>
                </a:solidFill>
                <a:latin typeface="Calibri" panose="020F0502020204030204" pitchFamily="34" charset="0"/>
              </a:rPr>
              <a:t>Describe</a:t>
            </a:r>
            <a:r>
              <a:rPr lang="en-US" sz="1800" b="0" i="0" u="none" strike="noStrike" baseline="0">
                <a:solidFill>
                  <a:srgbClr val="000000"/>
                </a:solidFill>
                <a:latin typeface="Calibri" panose="020F0502020204030204" pitchFamily="34" charset="0"/>
              </a:rPr>
              <a:t> the impact of your project on addressing the </a:t>
            </a:r>
            <a:r>
              <a:rPr lang="en-US" sz="1800" b="0" i="0" u="none" strike="noStrike" baseline="0" err="1">
                <a:solidFill>
                  <a:srgbClr val="000000"/>
                </a:solidFill>
                <a:latin typeface="Calibri" panose="020F0502020204030204" pitchFamily="34" charset="0"/>
              </a:rPr>
              <a:t>barriersidentified</a:t>
            </a:r>
            <a:r>
              <a:rPr lang="en-US" sz="1800" b="0" i="0" u="none" strike="noStrike" baseline="0">
                <a:solidFill>
                  <a:srgbClr val="000000"/>
                </a:solidFill>
                <a:latin typeface="Calibri" panose="020F0502020204030204" pitchFamily="34" charset="0"/>
              </a:rPr>
              <a:t> in the Overview slide and other specific targets and milestones.</a:t>
            </a:r>
          </a:p>
          <a:p>
            <a:endParaRPr lang="en-US" sz="1800" b="0" i="0" u="none" strike="noStrike" baseline="0">
              <a:solidFill>
                <a:srgbClr val="000000"/>
              </a:solidFill>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4</a:t>
            </a:fld>
            <a:endParaRPr lang="en-US"/>
          </a:p>
        </p:txBody>
      </p:sp>
    </p:spTree>
    <p:extLst>
      <p:ext uri="{BB962C8B-B14F-4D97-AF65-F5344CB8AC3E}">
        <p14:creationId xmlns:p14="http://schemas.microsoft.com/office/powerpoint/2010/main" val="3106197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lang="en">
                <a:latin typeface="Arial" panose="020B0604020202020204" pitchFamily="34" charset="0"/>
                <a:ea typeface="Verdana" panose="020B0604030504040204" pitchFamily="34" charset="0"/>
                <a:cs typeface="Arial" panose="020B0604020202020204" pitchFamily="34" charset="0"/>
              </a:rPr>
              <a:t>If an OpenDRIVE file is not provided by the user, the use of OpenStreetMap to generate an OpenDRIVE file is under investigation. </a:t>
            </a:r>
          </a:p>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7</a:t>
            </a:fld>
            <a:endParaRPr lang="en-US"/>
          </a:p>
        </p:txBody>
      </p:sp>
    </p:spTree>
    <p:extLst>
      <p:ext uri="{BB962C8B-B14F-4D97-AF65-F5344CB8AC3E}">
        <p14:creationId xmlns:p14="http://schemas.microsoft.com/office/powerpoint/2010/main" val="220898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lang="en">
                <a:latin typeface="Arial" panose="020B0604020202020204" pitchFamily="34" charset="0"/>
                <a:ea typeface="Verdana" panose="020B0604030504040204" pitchFamily="34" charset="0"/>
                <a:cs typeface="Arial" panose="020B0604020202020204" pitchFamily="34" charset="0"/>
              </a:rPr>
              <a:t>If an OpenDRIVE file is not provided by the user, the use of OpenStreetMap to generate an OpenDRIVE file is under investigation. </a:t>
            </a:r>
          </a:p>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8</a:t>
            </a:fld>
            <a:endParaRPr lang="en-US"/>
          </a:p>
        </p:txBody>
      </p:sp>
    </p:spTree>
    <p:extLst>
      <p:ext uri="{BB962C8B-B14F-4D97-AF65-F5344CB8AC3E}">
        <p14:creationId xmlns:p14="http://schemas.microsoft.com/office/powerpoint/2010/main" val="368033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lang="en">
                <a:latin typeface="Arial" panose="020B0604020202020204" pitchFamily="34" charset="0"/>
                <a:ea typeface="Verdana" panose="020B0604030504040204" pitchFamily="34" charset="0"/>
                <a:cs typeface="Arial" panose="020B0604020202020204" pitchFamily="34" charset="0"/>
              </a:rPr>
              <a:t>If an OpenDRIVE file is not provided by the user, the use of OpenStreetMap to generate an OpenDRIVE file is under investigation. </a:t>
            </a:r>
          </a:p>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9</a:t>
            </a:fld>
            <a:endParaRPr lang="en-US"/>
          </a:p>
        </p:txBody>
      </p:sp>
    </p:spTree>
    <p:extLst>
      <p:ext uri="{BB962C8B-B14F-4D97-AF65-F5344CB8AC3E}">
        <p14:creationId xmlns:p14="http://schemas.microsoft.com/office/powerpoint/2010/main" val="1024884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lang="en">
                <a:latin typeface="Arial" panose="020B0604020202020204" pitchFamily="34" charset="0"/>
                <a:ea typeface="Verdana" panose="020B0604030504040204" pitchFamily="34" charset="0"/>
                <a:cs typeface="Arial" panose="020B0604020202020204" pitchFamily="34" charset="0"/>
              </a:rPr>
              <a:t>If an OpenDRIVE file is not provided by the user, the use of OpenStreetMap to generate an OpenDRIVE file is under investigation. </a:t>
            </a:r>
          </a:p>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10</a:t>
            </a:fld>
            <a:endParaRPr lang="en-US"/>
          </a:p>
        </p:txBody>
      </p:sp>
    </p:spTree>
    <p:extLst>
      <p:ext uri="{BB962C8B-B14F-4D97-AF65-F5344CB8AC3E}">
        <p14:creationId xmlns:p14="http://schemas.microsoft.com/office/powerpoint/2010/main" val="70317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lang="en">
                <a:latin typeface="Arial" panose="020B0604020202020204" pitchFamily="34" charset="0"/>
                <a:ea typeface="Verdana" panose="020B0604030504040204" pitchFamily="34" charset="0"/>
                <a:cs typeface="Arial" panose="020B0604020202020204" pitchFamily="34" charset="0"/>
              </a:rPr>
              <a:t>If an OpenDRIVE file is not provided by the user, the use of OpenStreetMap to generate an OpenDRIVE file is under investigation. </a:t>
            </a:r>
          </a:p>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11</a:t>
            </a:fld>
            <a:endParaRPr lang="en-US"/>
          </a:p>
        </p:txBody>
      </p:sp>
    </p:spTree>
    <p:extLst>
      <p:ext uri="{BB962C8B-B14F-4D97-AF65-F5344CB8AC3E}">
        <p14:creationId xmlns:p14="http://schemas.microsoft.com/office/powerpoint/2010/main" val="689133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lang="en">
                <a:latin typeface="Arial" panose="020B0604020202020204" pitchFamily="34" charset="0"/>
                <a:ea typeface="Verdana" panose="020B0604030504040204" pitchFamily="34" charset="0"/>
                <a:cs typeface="Arial" panose="020B0604020202020204" pitchFamily="34" charset="0"/>
              </a:rPr>
              <a:t>If an OpenDRIVE file is not provided by the user, the use of OpenStreetMap to generate an OpenDRIVE file is under investigation. </a:t>
            </a:r>
          </a:p>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12</a:t>
            </a:fld>
            <a:endParaRPr lang="en-US"/>
          </a:p>
        </p:txBody>
      </p:sp>
    </p:spTree>
    <p:extLst>
      <p:ext uri="{BB962C8B-B14F-4D97-AF65-F5344CB8AC3E}">
        <p14:creationId xmlns:p14="http://schemas.microsoft.com/office/powerpoint/2010/main" val="2263204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912026-76AF-4E1D-949D-B36B20971E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658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74321" y="1074420"/>
            <a:ext cx="11334582" cy="4233245"/>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latin typeface="+mn-lt"/>
              <a:cs typeface="+mn-cs"/>
            </a:endParaRPr>
          </a:p>
        </p:txBody>
      </p:sp>
      <p:sp>
        <p:nvSpPr>
          <p:cNvPr id="11" name="Rectangle 10">
            <a:extLst>
              <a:ext uri="{FF2B5EF4-FFF2-40B4-BE49-F238E27FC236}">
                <a16:creationId xmlns:a16="http://schemas.microsoft.com/office/drawing/2014/main" id="{6337BA4A-B024-42C0-AEE3-721B228F8259}"/>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0" name="TextBox 9"/>
          <p:cNvSpPr txBox="1"/>
          <p:nvPr userDrawn="1"/>
        </p:nvSpPr>
        <p:spPr>
          <a:xfrm>
            <a:off x="267160" y="5343835"/>
            <a:ext cx="5384807" cy="276999"/>
          </a:xfrm>
          <a:prstGeom prst="rect">
            <a:avLst/>
          </a:prstGeom>
          <a:noFill/>
        </p:spPr>
        <p:txBody>
          <a:bodyPr wrap="square" rtlCol="0">
            <a:spAutoFit/>
          </a:bodyPr>
          <a:lstStyle/>
          <a:p>
            <a:r>
              <a:rPr lang="en-US" sz="1200" b="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userDrawn="1">
            <p:ph type="ctrTitle" hasCustomPrompt="1"/>
          </p:nvPr>
        </p:nvSpPr>
        <p:spPr>
          <a:xfrm>
            <a:off x="428736" y="1388962"/>
            <a:ext cx="8678194" cy="978729"/>
          </a:xfrm>
        </p:spPr>
        <p:txBody>
          <a:bodyPr/>
          <a:lstStyle>
            <a:lvl1pPr algn="l">
              <a:defRPr sz="3200" b="0" baseline="0">
                <a:solidFill>
                  <a:schemeClr val="bg1"/>
                </a:solidFill>
                <a:latin typeface="Century Gothic" panose="020B0502020202020204" pitchFamily="34" charset="0"/>
              </a:defRPr>
            </a:lvl1pPr>
          </a:lstStyle>
          <a:p>
            <a:r>
              <a:rPr lang="en-US"/>
              <a:t>Click to edit Master </a:t>
            </a:r>
            <a:br>
              <a:rPr lang="en-US"/>
            </a:br>
            <a:r>
              <a:rPr lang="en-US"/>
              <a:t>title style</a:t>
            </a:r>
          </a:p>
        </p:txBody>
      </p:sp>
      <p:sp>
        <p:nvSpPr>
          <p:cNvPr id="3" name="Subtitle 2"/>
          <p:cNvSpPr>
            <a:spLocks noGrp="1"/>
          </p:cNvSpPr>
          <p:nvPr userDrawn="1">
            <p:ph type="subTitle" idx="1"/>
          </p:nvPr>
        </p:nvSpPr>
        <p:spPr>
          <a:xfrm>
            <a:off x="447481" y="3013455"/>
            <a:ext cx="5440514" cy="2028101"/>
          </a:xfrm>
        </p:spPr>
        <p:txBody>
          <a:bodyPr/>
          <a:lstStyle>
            <a:lvl1pPr marL="0" indent="0" algn="l">
              <a:buNone/>
              <a:defRPr sz="2000" baseline="0">
                <a:solidFill>
                  <a:schemeClr val="bg1"/>
                </a:solidFill>
                <a:latin typeface="Verdana" panose="020B0604030504040204" pitchFamily="34" charset="0"/>
                <a:ea typeface="Verdana" panose="020B060403050404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userDrawn="1"/>
        </p:nvPicPr>
        <p:blipFill>
          <a:blip r:embed="rId3"/>
          <a:stretch>
            <a:fillRect/>
          </a:stretch>
        </p:blipFill>
        <p:spPr>
          <a:xfrm>
            <a:off x="413129" y="456244"/>
            <a:ext cx="1088136" cy="261860"/>
          </a:xfrm>
          <a:prstGeom prst="rect">
            <a:avLst/>
          </a:prstGeom>
        </p:spPr>
      </p:pic>
    </p:spTree>
    <p:extLst>
      <p:ext uri="{BB962C8B-B14F-4D97-AF65-F5344CB8AC3E}">
        <p14:creationId xmlns:p14="http://schemas.microsoft.com/office/powerpoint/2010/main" val="3793082440"/>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7" y="1083755"/>
            <a:ext cx="5486764" cy="4219290"/>
          </a:xfrm>
          <a:noFill/>
        </p:spPr>
        <p:txBody>
          <a:bodyPr/>
          <a:lstStyle>
            <a:lvl1pPr marL="0" indent="0">
              <a:buNone/>
              <a:defRPr/>
            </a:lvl1pPr>
          </a:lstStyle>
          <a:p>
            <a:r>
              <a:rPr lang="en-US"/>
              <a:t>Click icon to add picture</a:t>
            </a:r>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a:t>Click to edit Master </a:t>
            </a:r>
            <a:br>
              <a:rPr lang="en-US"/>
            </a:br>
            <a:r>
              <a:rPr lang="en-US"/>
              <a:t>title style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8079" y="2453317"/>
            <a:ext cx="5512904" cy="2690184"/>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41499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6" y="1078992"/>
            <a:ext cx="5487073" cy="4224052"/>
          </a:xfrm>
          <a:noFill/>
        </p:spPr>
        <p:txBody>
          <a:bodyPr/>
          <a:lstStyle>
            <a:lvl1pPr marL="0" indent="0">
              <a:buFont typeface="Century Gothic" panose="020B0502020202020204" pitchFamily="34" charset="0"/>
              <a:buNone/>
              <a:defRPr/>
            </a:lvl1pPr>
          </a:lstStyle>
          <a:p>
            <a:r>
              <a:rPr lang="en-US"/>
              <a:t>Click icon to add picture</a:t>
            </a:r>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a:t>Click to edit Master </a:t>
            </a:r>
            <a:br>
              <a:rPr lang="en-US"/>
            </a:br>
            <a:r>
              <a:rPr lang="en-US"/>
              <a:t>title style</a:t>
            </a:r>
          </a:p>
        </p:txBody>
      </p:sp>
      <p:sp>
        <p:nvSpPr>
          <p:cNvPr id="6" name="Content Placeholder 5"/>
          <p:cNvSpPr>
            <a:spLocks noGrp="1"/>
          </p:cNvSpPr>
          <p:nvPr>
            <p:ph sz="quarter" idx="4"/>
          </p:nvPr>
        </p:nvSpPr>
        <p:spPr>
          <a:xfrm>
            <a:off x="388079" y="2453316"/>
            <a:ext cx="5512904" cy="4163291"/>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ndParaRPr>
          </a:p>
        </p:txBody>
      </p:sp>
    </p:spTree>
    <p:extLst>
      <p:ext uri="{BB962C8B-B14F-4D97-AF65-F5344CB8AC3E}">
        <p14:creationId xmlns:p14="http://schemas.microsoft.com/office/powerpoint/2010/main" val="382430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20595" y="1078989"/>
            <a:ext cx="7464186" cy="4226003"/>
          </a:xfrm>
          <a:noFill/>
        </p:spPr>
        <p:txBody>
          <a:bodyPr/>
          <a:lstStyle>
            <a:lvl1pPr marL="0" indent="0">
              <a:buNone/>
              <a:defRPr/>
            </a:lvl1pPr>
          </a:lstStyle>
          <a:p>
            <a:r>
              <a:rPr lang="en-US"/>
              <a:t>Click icon to add picture</a:t>
            </a:r>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1" y="1078991"/>
            <a:ext cx="3846274"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2" name="Title 1"/>
          <p:cNvSpPr>
            <a:spLocks noGrp="1"/>
          </p:cNvSpPr>
          <p:nvPr>
            <p:ph type="title"/>
          </p:nvPr>
        </p:nvSpPr>
        <p:spPr>
          <a:xfrm>
            <a:off x="388079" y="1275788"/>
            <a:ext cx="3576228" cy="979691"/>
          </a:xfrm>
        </p:spPr>
        <p:txBody>
          <a:bodyPr/>
          <a:lstStyle>
            <a:lvl1pPr>
              <a:lnSpc>
                <a:spcPct val="90000"/>
              </a:lnSpc>
              <a:defRPr sz="3200" b="0">
                <a:solidFill>
                  <a:schemeClr val="tx1"/>
                </a:solidFill>
                <a:latin typeface="Century Gothic" panose="020B0502020202020204" pitchFamily="34" charset="0"/>
              </a:defRPr>
            </a:lvl1pPr>
          </a:lstStyle>
          <a:p>
            <a:r>
              <a:rPr lang="en-US"/>
              <a:t>Click to edit Master title style</a:t>
            </a:r>
          </a:p>
        </p:txBody>
      </p:sp>
      <p:sp>
        <p:nvSpPr>
          <p:cNvPr id="6" name="Content Placeholder 5"/>
          <p:cNvSpPr>
            <a:spLocks noGrp="1"/>
          </p:cNvSpPr>
          <p:nvPr>
            <p:ph sz="quarter" idx="4"/>
          </p:nvPr>
        </p:nvSpPr>
        <p:spPr>
          <a:xfrm>
            <a:off x="388079" y="2800350"/>
            <a:ext cx="3541945" cy="3816258"/>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userDrawn="1"/>
        </p:nvSpPr>
        <p:spPr bwMode="auto">
          <a:xfrm>
            <a:off x="4120595" y="1"/>
            <a:ext cx="8071405"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ndParaRPr>
          </a:p>
        </p:txBody>
      </p:sp>
    </p:spTree>
    <p:extLst>
      <p:ext uri="{BB962C8B-B14F-4D97-AF65-F5344CB8AC3E}">
        <p14:creationId xmlns:p14="http://schemas.microsoft.com/office/powerpoint/2010/main" val="251322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320" y="2381"/>
            <a:ext cx="11312843" cy="6342021"/>
          </a:xfrm>
          <a:noFill/>
          <a:ln>
            <a:noFill/>
          </a:ln>
        </p:spPr>
        <p:txBody>
          <a:bodyPr/>
          <a:lstStyle>
            <a:lvl1pPr marL="0" indent="0">
              <a:buFont typeface="Century Gothic" panose="020B0502020202020204" pitchFamily="34" charset="0"/>
              <a:buNone/>
              <a:defRPr/>
            </a:lvl1pPr>
          </a:lstStyle>
          <a:p>
            <a:r>
              <a:rPr lang="en-US"/>
              <a:t>Click icon to add picture</a:t>
            </a:r>
          </a:p>
        </p:txBody>
      </p:sp>
      <p:sp>
        <p:nvSpPr>
          <p:cNvPr id="2" name="Title 1"/>
          <p:cNvSpPr>
            <a:spLocks noGrp="1"/>
          </p:cNvSpPr>
          <p:nvPr>
            <p:ph type="title"/>
          </p:nvPr>
        </p:nvSpPr>
        <p:spPr>
          <a:xfrm>
            <a:off x="429769" y="274320"/>
            <a:ext cx="11000232" cy="535531"/>
          </a:xfrm>
        </p:spPr>
        <p:txBody>
          <a:bodyPr/>
          <a:lstStyle>
            <a:lvl1pPr>
              <a:lnSpc>
                <a:spcPct val="90000"/>
              </a:lnSpc>
              <a:defRPr sz="3200" b="0">
                <a:solidFill>
                  <a:schemeClr val="tx1"/>
                </a:solidFill>
                <a:effectLst/>
                <a:latin typeface="Century Gothic" panose="020B0502020202020204" pitchFamily="34" charset="0"/>
              </a:defRPr>
            </a:lvl1pPr>
          </a:lstStyle>
          <a:p>
            <a:r>
              <a:rPr lang="en-US"/>
              <a:t>Click to edit Master title style</a:t>
            </a:r>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10283" y="6477000"/>
            <a:ext cx="3860800" cy="182562"/>
          </a:xfrm>
          <a:prstGeom prst="rect">
            <a:avLst/>
          </a:prstGeom>
          <a:ln/>
        </p:spPr>
        <p:txBody>
          <a:bodyPr anchor="ctr"/>
          <a:lstStyle/>
          <a:p>
            <a:pPr algn="r"/>
            <a:r>
              <a:rPr lang="en-US" sz="100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userDrawn="1"/>
        </p:nvSpPr>
        <p:spPr bwMode="auto">
          <a:xfrm>
            <a:off x="6026150" y="0"/>
            <a:ext cx="6165850"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userDrawn="1"/>
        </p:nvSpPr>
        <p:spPr>
          <a:xfrm>
            <a:off x="0" y="6344402"/>
            <a:ext cx="274320"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10" name="Picture 9">
            <a:extLst>
              <a:ext uri="{FF2B5EF4-FFF2-40B4-BE49-F238E27FC236}">
                <a16:creationId xmlns:a16="http://schemas.microsoft.com/office/drawing/2014/main" id="{72D6B662-2C0B-BD46-BC21-A0687A37BC8E}"/>
              </a:ext>
            </a:extLst>
          </p:cNvPr>
          <p:cNvPicPr>
            <a:picLocks noChangeAspect="1"/>
          </p:cNvPicPr>
          <p:nvPr userDrawn="1"/>
        </p:nvPicPr>
        <p:blipFill>
          <a:blip r:embed="rId2"/>
          <a:stretch>
            <a:fillRect/>
          </a:stretch>
        </p:blipFill>
        <p:spPr>
          <a:xfrm>
            <a:off x="405644" y="6452482"/>
            <a:ext cx="1869186" cy="301752"/>
          </a:xfrm>
          <a:prstGeom prst="rect">
            <a:avLst/>
          </a:prstGeom>
        </p:spPr>
      </p:pic>
    </p:spTree>
    <p:extLst>
      <p:ext uri="{BB962C8B-B14F-4D97-AF65-F5344CB8AC3E}">
        <p14:creationId xmlns:p14="http://schemas.microsoft.com/office/powerpoint/2010/main" val="1219607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2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12106"/>
            <a:ext cx="5840589"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6351411" y="1412106"/>
            <a:ext cx="5840589"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584058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6351411" y="948037"/>
            <a:ext cx="584058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8" y="1005840"/>
            <a:ext cx="5821682"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234" y="1527048"/>
            <a:ext cx="5783766" cy="411035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6351410" y="1005840"/>
            <a:ext cx="5840589"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6351411" y="1527048"/>
            <a:ext cx="5785575"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8" y="365857"/>
            <a:ext cx="10363317"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p>
        </p:txBody>
      </p:sp>
      <p:sp>
        <p:nvSpPr>
          <p:cNvPr id="19" name="Rectangle 18">
            <a:extLst>
              <a:ext uri="{FF2B5EF4-FFF2-40B4-BE49-F238E27FC236}">
                <a16:creationId xmlns:a16="http://schemas.microsoft.com/office/drawing/2014/main" id="{88649F31-1D58-F243-85FD-74506880A33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20" name="Rectangle 19">
            <a:extLst>
              <a:ext uri="{FF2B5EF4-FFF2-40B4-BE49-F238E27FC236}">
                <a16:creationId xmlns:a16="http://schemas.microsoft.com/office/drawing/2014/main" id="{77038521-D276-4049-A4BA-98C27C6D825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 name="Rectangle 6">
            <a:extLst>
              <a:ext uri="{FF2B5EF4-FFF2-40B4-BE49-F238E27FC236}">
                <a16:creationId xmlns:a16="http://schemas.microsoft.com/office/drawing/2014/main" id="{3F2F0951-0E05-43D4-AB3F-73E5681F4301}"/>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21" name="Picture 20">
            <a:extLst>
              <a:ext uri="{FF2B5EF4-FFF2-40B4-BE49-F238E27FC236}">
                <a16:creationId xmlns:a16="http://schemas.microsoft.com/office/drawing/2014/main" id="{27EC139F-C616-4896-A830-8F9FC5B2C27F}"/>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3" name="Rectangle 256">
            <a:extLst>
              <a:ext uri="{FF2B5EF4-FFF2-40B4-BE49-F238E27FC236}">
                <a16:creationId xmlns:a16="http://schemas.microsoft.com/office/drawing/2014/main" id="{D8ACAAE2-A531-47BE-8F4F-FFC18507ED0B}"/>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a:solidFill>
                  <a:srgbClr val="BFBFBF"/>
                </a:solidFill>
                <a:latin typeface="+mn-lt"/>
                <a:cs typeface="Arial" pitchFamily="34" charset="0"/>
              </a:rPr>
              <a:t> </a:t>
            </a:r>
          </a:p>
        </p:txBody>
      </p:sp>
    </p:spTree>
    <p:extLst>
      <p:ext uri="{BB962C8B-B14F-4D97-AF65-F5344CB8AC3E}">
        <p14:creationId xmlns:p14="http://schemas.microsoft.com/office/powerpoint/2010/main" val="3113747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12106"/>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299090" y="1412106"/>
            <a:ext cx="3867912"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23860" y="1412106"/>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38667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299089" y="948037"/>
            <a:ext cx="386791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23860" y="948037"/>
            <a:ext cx="3885931"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0178" y="1005840"/>
            <a:ext cx="3870672"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234" y="1527048"/>
            <a:ext cx="3791415" cy="411035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297709" y="1005840"/>
            <a:ext cx="3866758"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295175" y="1527048"/>
            <a:ext cx="3860800"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19718" y="1005840"/>
            <a:ext cx="3885931"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19719" y="1527048"/>
            <a:ext cx="3768204"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8" y="365857"/>
            <a:ext cx="10418329"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a:solidFill>
                  <a:srgbClr val="BFBFBF"/>
                </a:solidFill>
                <a:latin typeface="+mn-lt"/>
                <a:cs typeface="Arial" pitchFamily="34" charset="0"/>
              </a:rPr>
              <a:t> </a:t>
            </a:r>
          </a:p>
        </p:txBody>
      </p:sp>
    </p:spTree>
    <p:extLst>
      <p:ext uri="{BB962C8B-B14F-4D97-AF65-F5344CB8AC3E}">
        <p14:creationId xmlns:p14="http://schemas.microsoft.com/office/powerpoint/2010/main" val="2702881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9" y="1005840"/>
            <a:ext cx="2861458"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318"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8609" y="1005840"/>
            <a:ext cx="2874807"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88609"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12952" y="1005840"/>
            <a:ext cx="2864755"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2952"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9" y="365857"/>
            <a:ext cx="10418330"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7190" y="1005840"/>
            <a:ext cx="2864755"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1719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5" name="Picture 24">
            <a:extLst>
              <a:ext uri="{FF2B5EF4-FFF2-40B4-BE49-F238E27FC236}">
                <a16:creationId xmlns:a16="http://schemas.microsoft.com/office/drawing/2014/main" id="{F5E4A85E-2D34-4FC1-90CE-1459D5681FC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7604" y="441571"/>
            <a:ext cx="1093661" cy="265176"/>
          </a:xfrm>
          <a:prstGeom prst="rect">
            <a:avLst/>
          </a:prstGeom>
        </p:spPr>
      </p:pic>
    </p:spTree>
    <p:extLst>
      <p:ext uri="{BB962C8B-B14F-4D97-AF65-F5344CB8AC3E}">
        <p14:creationId xmlns:p14="http://schemas.microsoft.com/office/powerpoint/2010/main" val="194656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74320"/>
            <a:ext cx="11430000" cy="867930"/>
          </a:xfrm>
        </p:spPr>
        <p:txBody>
          <a:bodyPr/>
          <a:lstStyle>
            <a:lvl1pPr>
              <a:defRPr b="1"/>
            </a:lvl1pPr>
          </a:lstStyle>
          <a:p>
            <a:r>
              <a:rPr lang="en-US"/>
              <a:t>BASIC CONTENT SLIDE</a:t>
            </a:r>
            <a:br>
              <a:rPr lang="en-US"/>
            </a:br>
            <a:r>
              <a:rPr lang="en-US"/>
              <a:t>one or two lines for headline</a:t>
            </a:r>
          </a:p>
        </p:txBody>
      </p:sp>
      <p:sp>
        <p:nvSpPr>
          <p:cNvPr id="3" name="Content Placeholder 2"/>
          <p:cNvSpPr>
            <a:spLocks noGrp="1"/>
          </p:cNvSpPr>
          <p:nvPr>
            <p:ph idx="1" hasCustomPrompt="1"/>
          </p:nvPr>
        </p:nvSpPr>
        <p:spPr>
          <a:xfrm>
            <a:off x="609602" y="1854200"/>
            <a:ext cx="11163868" cy="4446371"/>
          </a:xfrm>
        </p:spPr>
        <p:txBody>
          <a:bodyPr/>
          <a:lstStyle>
            <a:lvl1pPr>
              <a:defRPr baseline="0"/>
            </a:lvl1pPr>
          </a:lstStyle>
          <a:p>
            <a:pPr lvl="0"/>
            <a:r>
              <a:rPr lang="en-US"/>
              <a:t>Click to add 1st-level bullet. Click an icon below to add table, graph or other imagery.</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hasCustomPrompt="1"/>
          </p:nvPr>
        </p:nvSpPr>
        <p:spPr>
          <a:xfrm>
            <a:off x="609603" y="1346549"/>
            <a:ext cx="11175997" cy="507651"/>
          </a:xfrm>
        </p:spPr>
        <p:txBody>
          <a:bodyPr bIns="0">
            <a:noAutofit/>
          </a:bodyPr>
          <a:lstStyle>
            <a:lvl1pPr marL="0" indent="0">
              <a:lnSpc>
                <a:spcPct val="90000"/>
              </a:lnSpc>
              <a:spcBef>
                <a:spcPts val="0"/>
              </a:spcBef>
              <a:buNone/>
              <a:defRPr sz="2667" b="1" baseline="0">
                <a:solidFill>
                  <a:srgbClr val="007934"/>
                </a:solidFill>
              </a:defRPr>
            </a:lvl1pPr>
          </a:lstStyle>
          <a:p>
            <a:r>
              <a:rPr lang="en-US"/>
              <a:t>Slide subtitle optional – delete as needed</a:t>
            </a:r>
          </a:p>
        </p:txBody>
      </p:sp>
      <p:pic>
        <p:nvPicPr>
          <p:cNvPr id="7" name="Picture 6">
            <a:extLst>
              <a:ext uri="{FF2B5EF4-FFF2-40B4-BE49-F238E27FC236}">
                <a16:creationId xmlns:a16="http://schemas.microsoft.com/office/drawing/2014/main" id="{E36B2CA9-C2C7-5046-96E0-18189278C3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08344" y="66637"/>
            <a:ext cx="2315553" cy="828948"/>
          </a:xfrm>
          <a:prstGeom prst="rect">
            <a:avLst/>
          </a:prstGeom>
        </p:spPr>
      </p:pic>
      <p:sp>
        <p:nvSpPr>
          <p:cNvPr id="10" name="Slide Number Placeholder 5">
            <a:extLst>
              <a:ext uri="{FF2B5EF4-FFF2-40B4-BE49-F238E27FC236}">
                <a16:creationId xmlns:a16="http://schemas.microsoft.com/office/drawing/2014/main" id="{FA07B300-5DA5-9347-ABBF-FB9E71D23B77}"/>
              </a:ext>
            </a:extLst>
          </p:cNvPr>
          <p:cNvSpPr>
            <a:spLocks noGrp="1"/>
          </p:cNvSpPr>
          <p:nvPr>
            <p:ph type="sldNum" sz="quarter" idx="4"/>
          </p:nvPr>
        </p:nvSpPr>
        <p:spPr>
          <a:xfrm>
            <a:off x="11163869" y="6498336"/>
            <a:ext cx="609600" cy="182880"/>
          </a:xfrm>
          <a:prstGeom prst="rect">
            <a:avLst/>
          </a:prstGeom>
        </p:spPr>
        <p:txBody>
          <a:bodyPr vert="horz" lIns="0" tIns="0" rIns="0" bIns="0" rtlCol="0" anchor="ctr" anchorCtr="0"/>
          <a:lstStyle>
            <a:lvl1pPr algn="r">
              <a:defRPr sz="933">
                <a:solidFill>
                  <a:schemeClr val="bg1">
                    <a:lumMod val="50000"/>
                  </a:schemeClr>
                </a:solidFill>
              </a:defRPr>
            </a:lvl1pPr>
          </a:lstStyle>
          <a:p>
            <a:fld id="{07E090F0-1767-5E47-91AE-6DEF55028444}" type="slidenum">
              <a:rPr lang="en-US" smtClean="0"/>
              <a:pPr/>
              <a:t>‹#›</a:t>
            </a:fld>
            <a:endParaRPr lang="en-US"/>
          </a:p>
        </p:txBody>
      </p:sp>
    </p:spTree>
    <p:extLst>
      <p:ext uri="{BB962C8B-B14F-4D97-AF65-F5344CB8AC3E}">
        <p14:creationId xmlns:p14="http://schemas.microsoft.com/office/powerpoint/2010/main" val="155914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B0EA5C-AADA-40D9-BF02-CA176E31B160}"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1B40A-D4C5-40AA-A786-CC66810E3F99}" type="slidenum">
              <a:rPr lang="en-US" smtClean="0"/>
              <a:t>‹#›</a:t>
            </a:fld>
            <a:endParaRPr lang="en-US"/>
          </a:p>
        </p:txBody>
      </p:sp>
    </p:spTree>
    <p:extLst>
      <p:ext uri="{BB962C8B-B14F-4D97-AF65-F5344CB8AC3E}">
        <p14:creationId xmlns:p14="http://schemas.microsoft.com/office/powerpoint/2010/main" val="1302181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3594" y="411480"/>
            <a:ext cx="11504904" cy="484748"/>
          </a:xfrm>
        </p:spPr>
        <p:txBody>
          <a:bodyPr/>
          <a:lstStyle/>
          <a:p>
            <a:r>
              <a:rPr lang="en-US"/>
              <a:t>Click to edit Master title style</a:t>
            </a:r>
          </a:p>
        </p:txBody>
      </p:sp>
    </p:spTree>
    <p:extLst>
      <p:ext uri="{BB962C8B-B14F-4D97-AF65-F5344CB8AC3E}">
        <p14:creationId xmlns:p14="http://schemas.microsoft.com/office/powerpoint/2010/main" val="13302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480131"/>
          </a:xfrm>
        </p:spPr>
        <p:txBody>
          <a:bodyPr/>
          <a:lstStyle>
            <a:lvl1pPr>
              <a:lnSpc>
                <a:spcPct val="90000"/>
              </a:lnSpc>
              <a:defRPr sz="2800"/>
            </a:lvl1pPr>
          </a:lstStyle>
          <a:p>
            <a:r>
              <a:rPr lang="en-US"/>
              <a:t>Click to edit Master title style</a:t>
            </a:r>
          </a:p>
        </p:txBody>
      </p:sp>
      <p:sp>
        <p:nvSpPr>
          <p:cNvPr id="3" name="Content Placeholder 2"/>
          <p:cNvSpPr>
            <a:spLocks noGrp="1"/>
          </p:cNvSpPr>
          <p:nvPr>
            <p:ph idx="1"/>
          </p:nvPr>
        </p:nvSpPr>
        <p:spPr>
          <a:xfrm>
            <a:off x="448055" y="1653735"/>
            <a:ext cx="11430000" cy="4047778"/>
          </a:xfrm>
        </p:spPr>
        <p:txBody>
          <a:bodyPr/>
          <a:lstStyle>
            <a:lvl1pPr marL="288925" indent="-288925">
              <a:spcBef>
                <a:spcPts val="1800"/>
              </a:spcBef>
              <a:buClr>
                <a:schemeClr val="tx1"/>
              </a:buClr>
              <a:buSzPct val="90000"/>
              <a:buFont typeface="Century Gothic" panose="020B0502020202020204" pitchFamily="34" charset="0"/>
              <a:buChar char="•"/>
              <a:defRPr lang="en-US" sz="2800" kern="1200" dirty="0">
                <a:solidFill>
                  <a:schemeClr val="tx1"/>
                </a:solidFill>
                <a:latin typeface="Verdana" panose="020B0604030504040204" pitchFamily="34" charset="0"/>
                <a:ea typeface="Verdana" panose="020B0604030504040204" pitchFamily="34" charset="0"/>
                <a:cs typeface="+mn-cs"/>
              </a:defRPr>
            </a:lvl1pPr>
            <a:lvl2pPr marL="687388" indent="-288925">
              <a:buClr>
                <a:schemeClr val="tx1"/>
              </a:buClr>
              <a:buSzPct val="90000"/>
              <a:buFont typeface="Century Gothic" panose="020B0502020202020204" pitchFamily="34" charset="0"/>
              <a:buChar char="–"/>
              <a:defRPr>
                <a:latin typeface="Verdana" panose="020B0604030504040204" pitchFamily="34" charset="0"/>
                <a:ea typeface="Verdana" panose="020B0604030504040204" pitchFamily="34" charset="0"/>
                <a:cs typeface="Arial" panose="020B0604020202020204" pitchFamily="34" charset="0"/>
              </a:defRPr>
            </a:lvl2pPr>
            <a:lvl3pPr marL="1031875" indent="-288925">
              <a:buClr>
                <a:schemeClr val="tx1"/>
              </a:buClr>
              <a:buSzPct val="90000"/>
              <a:buFont typeface="Century Gothic" panose="020B0502020202020204" pitchFamily="34" charset="0"/>
              <a:buChar char="•"/>
              <a:defRPr>
                <a:latin typeface="Verdana" panose="020B0604030504040204" pitchFamily="34" charset="0"/>
                <a:ea typeface="Verdana" panose="020B0604030504040204" pitchFamily="34" charset="0"/>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745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401" b="-1"/>
          <a:stretch/>
        </p:blipFill>
        <p:spPr>
          <a:xfrm>
            <a:off x="6095998" y="1078992"/>
            <a:ext cx="5535025"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userDrawn="1"/>
        </p:nvSpPr>
        <p:spPr>
          <a:xfrm>
            <a:off x="274320" y="1078992"/>
            <a:ext cx="5821680"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768" y="1352479"/>
            <a:ext cx="5413469" cy="1100789"/>
          </a:xfrm>
        </p:spPr>
        <p:txBody>
          <a:bodyPr/>
          <a:lstStyle/>
          <a:p>
            <a:r>
              <a:rPr lang="en-US"/>
              <a:t>Click to edit Master title style</a:t>
            </a:r>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217" y="2891883"/>
            <a:ext cx="5431021" cy="2252546"/>
          </a:xfrm>
        </p:spPr>
        <p:txBody>
          <a:bodyPr/>
          <a:lstStyle>
            <a:lvl1pPr marL="287338" indent="-287338">
              <a:buClr>
                <a:schemeClr val="tx1"/>
              </a:buClr>
              <a:buFont typeface="Century Gothic" panose="020B0502020202020204" pitchFamily="34" charset="0"/>
              <a:buChar char="•"/>
              <a:defRPr sz="2000">
                <a:latin typeface="Century Gothic" panose="020B0502020202020204" pitchFamily="34" charset="0"/>
              </a:defRPr>
            </a:lvl1pPr>
            <a:lvl2pPr marL="688975" indent="-285750">
              <a:buClr>
                <a:schemeClr val="tx1"/>
              </a:buClr>
              <a:buFont typeface="Century Gothic" panose="020B0502020202020204" pitchFamily="34" charset="0"/>
              <a:buChar char="–"/>
              <a:defRPr sz="1800">
                <a:latin typeface="Century Gothic" panose="020B0502020202020204" pitchFamily="34" charset="0"/>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userDrawn="1"/>
        </p:nvPicPr>
        <p:blipFill>
          <a:blip r:embed="rId3"/>
          <a:stretch>
            <a:fillRect/>
          </a:stretch>
        </p:blipFill>
        <p:spPr>
          <a:xfrm>
            <a:off x="413129" y="456244"/>
            <a:ext cx="1088136"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40" tIns="45720" rIns="91440" bIns="45720" numCol="1" anchor="t" anchorCtr="0" compatLnSpc="1">
            <a:prstTxWarp prst="textNoShape">
              <a:avLst/>
            </a:prstTxWarp>
          </a:bodyPr>
          <a:lstStyle/>
          <a:p>
            <a:endParaRPr lang="en-US">
              <a:latin typeface="Century Gothic" panose="020B0502020202020204" pitchFamily="34" charset="0"/>
            </a:endParaRPr>
          </a:p>
        </p:txBody>
      </p:sp>
    </p:spTree>
    <p:extLst>
      <p:ext uri="{BB962C8B-B14F-4D97-AF65-F5344CB8AC3E}">
        <p14:creationId xmlns:p14="http://schemas.microsoft.com/office/powerpoint/2010/main" val="2751671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480131"/>
          </a:xfrm>
        </p:spPr>
        <p:txBody>
          <a:bodyPr/>
          <a:lstStyle>
            <a:lvl1pPr>
              <a:lnSpc>
                <a:spcPct val="90000"/>
              </a:lnSpc>
              <a:defRPr sz="2800">
                <a:solidFill>
                  <a:srgbClr val="007833"/>
                </a:solidFill>
              </a:defRPr>
            </a:lvl1pPr>
          </a:lstStyle>
          <a:p>
            <a:r>
              <a:rPr lang="en-US"/>
              <a:t>Click to edit Master title style</a:t>
            </a:r>
          </a:p>
        </p:txBody>
      </p:sp>
      <p:sp>
        <p:nvSpPr>
          <p:cNvPr id="4" name="Content Placeholder 3"/>
          <p:cNvSpPr>
            <a:spLocks noGrp="1"/>
          </p:cNvSpPr>
          <p:nvPr>
            <p:ph sz="half" idx="2"/>
          </p:nvPr>
        </p:nvSpPr>
        <p:spPr>
          <a:xfrm>
            <a:off x="465135" y="1444753"/>
            <a:ext cx="5507832" cy="4203944"/>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241493" y="1444753"/>
            <a:ext cx="5504688" cy="4203944"/>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a:solidFill>
                  <a:srgbClr val="BFBFBF"/>
                </a:solidFill>
                <a:latin typeface="+mn-lt"/>
                <a:cs typeface="Arial" pitchFamily="34" charset="0"/>
              </a:rPr>
              <a:t> </a:t>
            </a:r>
          </a:p>
        </p:txBody>
      </p:sp>
    </p:spTree>
    <p:extLst>
      <p:ext uri="{BB962C8B-B14F-4D97-AF65-F5344CB8AC3E}">
        <p14:creationId xmlns:p14="http://schemas.microsoft.com/office/powerpoint/2010/main" val="32605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465135" y="1444752"/>
            <a:ext cx="5507832"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5135" y="2275467"/>
            <a:ext cx="5507832" cy="3373229"/>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41493" y="1444752"/>
            <a:ext cx="5504688"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1493" y="2275467"/>
            <a:ext cx="5504688" cy="3373229"/>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a:solidFill>
                  <a:srgbClr val="BFBFBF"/>
                </a:solidFill>
                <a:latin typeface="+mn-lt"/>
                <a:cs typeface="Arial" pitchFamily="34" charset="0"/>
              </a:rPr>
              <a:t> </a:t>
            </a:r>
          </a:p>
        </p:txBody>
      </p:sp>
    </p:spTree>
    <p:extLst>
      <p:ext uri="{BB962C8B-B14F-4D97-AF65-F5344CB8AC3E}">
        <p14:creationId xmlns:p14="http://schemas.microsoft.com/office/powerpoint/2010/main" val="408993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425236" cy="535531"/>
          </a:xfrm>
        </p:spPr>
        <p:txBody>
          <a:bodyPr/>
          <a:lstStyle>
            <a:lvl1pPr>
              <a:lnSpc>
                <a:spcPct val="90000"/>
              </a:lnSpc>
              <a:defRPr sz="3200" baseline="0"/>
            </a:lvl1pPr>
          </a:lstStyle>
          <a:p>
            <a:r>
              <a:rPr lang="en-US"/>
              <a:t>Click to edit Master title style</a:t>
            </a:r>
          </a:p>
        </p:txBody>
      </p:sp>
    </p:spTree>
    <p:extLst>
      <p:ext uri="{BB962C8B-B14F-4D97-AF65-F5344CB8AC3E}">
        <p14:creationId xmlns:p14="http://schemas.microsoft.com/office/powerpoint/2010/main" val="298758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Side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57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p>
        </p:txBody>
      </p:sp>
      <p:sp>
        <p:nvSpPr>
          <p:cNvPr id="3" name="Text Placeholder 2"/>
          <p:cNvSpPr>
            <a:spLocks noGrp="1"/>
          </p:cNvSpPr>
          <p:nvPr>
            <p:ph type="body" idx="1"/>
          </p:nvPr>
        </p:nvSpPr>
        <p:spPr>
          <a:xfrm>
            <a:off x="536696" y="1387602"/>
            <a:ext cx="5486400"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696" y="2208792"/>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384682" y="1387602"/>
            <a:ext cx="5486400"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4682" y="2213184"/>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a:solidFill>
                  <a:srgbClr val="BFBFBF"/>
                </a:solidFill>
                <a:latin typeface="+mn-lt"/>
                <a:cs typeface="Arial" pitchFamily="34" charset="0"/>
              </a:rPr>
              <a:t> </a:t>
            </a:r>
          </a:p>
        </p:txBody>
      </p:sp>
    </p:spTree>
    <p:extLst>
      <p:ext uri="{BB962C8B-B14F-4D97-AF65-F5344CB8AC3E}">
        <p14:creationId xmlns:p14="http://schemas.microsoft.com/office/powerpoint/2010/main" val="186100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p>
        </p:txBody>
      </p:sp>
      <p:sp>
        <p:nvSpPr>
          <p:cNvPr id="3" name="Text Placeholder 2"/>
          <p:cNvSpPr>
            <a:spLocks noGrp="1"/>
          </p:cNvSpPr>
          <p:nvPr>
            <p:ph type="body" idx="1"/>
          </p:nvPr>
        </p:nvSpPr>
        <p:spPr>
          <a:xfrm>
            <a:off x="536696" y="1387602"/>
            <a:ext cx="3610478"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696" y="2208792"/>
            <a:ext cx="3610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393659"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393659"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2"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2"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a:solidFill>
                  <a:srgbClr val="BFBFBF"/>
                </a:solidFill>
                <a:latin typeface="+mn-lt"/>
                <a:cs typeface="Arial" pitchFamily="34" charset="0"/>
              </a:rPr>
              <a:t> </a:t>
            </a:r>
          </a:p>
        </p:txBody>
      </p:sp>
    </p:spTree>
    <p:extLst>
      <p:ext uri="{BB962C8B-B14F-4D97-AF65-F5344CB8AC3E}">
        <p14:creationId xmlns:p14="http://schemas.microsoft.com/office/powerpoint/2010/main" val="2990490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768" y="274320"/>
            <a:ext cx="11430000" cy="4801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027" name="Text Placeholder 2"/>
          <p:cNvSpPr>
            <a:spLocks noGrp="1"/>
          </p:cNvSpPr>
          <p:nvPr>
            <p:ph type="body" idx="1"/>
          </p:nvPr>
        </p:nvSpPr>
        <p:spPr bwMode="auto">
          <a:xfrm>
            <a:off x="451614" y="1650029"/>
            <a:ext cx="11419468"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p:txBody>
      </p:sp>
      <p:sp>
        <p:nvSpPr>
          <p:cNvPr id="8" name="Rectangle 6"/>
          <p:cNvSpPr>
            <a:spLocks noChangeArrowheads="1"/>
          </p:cNvSpPr>
          <p:nvPr/>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91" y="6616607"/>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10282" y="6583680"/>
            <a:ext cx="3860800" cy="182562"/>
          </a:xfrm>
          <a:prstGeom prst="rect">
            <a:avLst/>
          </a:prstGeom>
          <a:ln/>
        </p:spPr>
        <p:txBody>
          <a:bodyPr anchor="ctr"/>
          <a:lstStyle/>
          <a:p>
            <a:pPr algn="r"/>
            <a:endParaRPr lang="en-US" sz="1000">
              <a:solidFill>
                <a:srgbClr val="BFBFBF"/>
              </a:solidFill>
              <a:latin typeface="+mn-lt"/>
              <a:cs typeface="Arial" pitchFamily="34" charset="0"/>
            </a:endParaRPr>
          </a:p>
        </p:txBody>
      </p:sp>
      <p:pic>
        <p:nvPicPr>
          <p:cNvPr id="11" name="Picture 10">
            <a:extLst>
              <a:ext uri="{FF2B5EF4-FFF2-40B4-BE49-F238E27FC236}">
                <a16:creationId xmlns:a16="http://schemas.microsoft.com/office/drawing/2014/main" id="{B21B386A-FFF3-4C43-B07A-C85BC62645E7}"/>
              </a:ext>
            </a:extLst>
          </p:cNvPr>
          <p:cNvPicPr>
            <a:picLocks noChangeAspect="1"/>
          </p:cNvPicPr>
          <p:nvPr userDrawn="1"/>
        </p:nvPicPr>
        <p:blipFill>
          <a:blip r:embed="rId21"/>
          <a:stretch>
            <a:fillRect/>
          </a:stretch>
        </p:blipFill>
        <p:spPr>
          <a:xfrm>
            <a:off x="405644" y="6452482"/>
            <a:ext cx="1869186" cy="301752"/>
          </a:xfrm>
          <a:prstGeom prst="rect">
            <a:avLst/>
          </a:prstGeom>
        </p:spPr>
      </p:pic>
    </p:spTree>
    <p:extLst>
      <p:ext uri="{BB962C8B-B14F-4D97-AF65-F5344CB8AC3E}">
        <p14:creationId xmlns:p14="http://schemas.microsoft.com/office/powerpoint/2010/main" val="2725756759"/>
      </p:ext>
    </p:extLst>
  </p:cSld>
  <p:clrMap bg1="lt1" tx1="dk1" bg2="lt2" tx2="dk2" accent1="accent1" accent2="accent2" accent3="accent3" accent4="accent4" accent5="accent5" accent6="accent6" hlink="hlink" folHlink="folHlink"/>
  <p:sldLayoutIdLst>
    <p:sldLayoutId id="2147483671" r:id="rId1"/>
    <p:sldLayoutId id="2147483732" r:id="rId2"/>
    <p:sldLayoutId id="2147483716" r:id="rId3"/>
    <p:sldLayoutId id="2147483663" r:id="rId4"/>
    <p:sldLayoutId id="2147483758" r:id="rId5"/>
    <p:sldLayoutId id="2147483736" r:id="rId6"/>
    <p:sldLayoutId id="2147483759" r:id="rId7"/>
    <p:sldLayoutId id="2147483685" r:id="rId8"/>
    <p:sldLayoutId id="2147483757" r:id="rId9"/>
    <p:sldLayoutId id="2147483667" r:id="rId10"/>
    <p:sldLayoutId id="2147483725" r:id="rId11"/>
    <p:sldLayoutId id="2147483756" r:id="rId12"/>
    <p:sldLayoutId id="2147483678" r:id="rId13"/>
    <p:sldLayoutId id="2147483760" r:id="rId14"/>
    <p:sldLayoutId id="2147483761" r:id="rId15"/>
    <p:sldLayoutId id="2147483762" r:id="rId16"/>
    <p:sldLayoutId id="2147483765" r:id="rId17"/>
    <p:sldLayoutId id="2147483766" r:id="rId18"/>
    <p:sldLayoutId id="2147483767" r:id="rId19"/>
  </p:sldLayoutIdLst>
  <p:txStyles>
    <p:titleStyle>
      <a:lvl1pPr algn="l" rtl="0" eaLnBrk="1" fontAlgn="base" hangingPunct="1">
        <a:lnSpc>
          <a:spcPct val="90000"/>
        </a:lnSpc>
        <a:spcBef>
          <a:spcPct val="0"/>
        </a:spcBef>
        <a:spcAft>
          <a:spcPct val="0"/>
        </a:spcAft>
        <a:defRPr sz="2800" b="1" kern="1200">
          <a:solidFill>
            <a:srgbClr val="007833"/>
          </a:solidFill>
          <a:latin typeface="Verdana" panose="020B0604030504040204" pitchFamily="34" charset="0"/>
          <a:ea typeface="Verdana" panose="020B0604030504040204" pitchFamily="34" charset="0"/>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bin"/><Relationship Id="rId1" Type="http://schemas.openxmlformats.org/officeDocument/2006/relationships/video" Target="NULL" TargetMode="External"/><Relationship Id="rId5" Type="http://schemas.openxmlformats.org/officeDocument/2006/relationships/image" Target="../media/image7.jpe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7.jpe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EF93-DE48-5442-870D-943F375717DA}"/>
              </a:ext>
            </a:extLst>
          </p:cNvPr>
          <p:cNvSpPr>
            <a:spLocks noGrp="1"/>
          </p:cNvSpPr>
          <p:nvPr>
            <p:ph type="ctrTitle"/>
          </p:nvPr>
        </p:nvSpPr>
        <p:spPr>
          <a:xfrm>
            <a:off x="428736" y="1388962"/>
            <a:ext cx="8678194" cy="1865126"/>
          </a:xfrm>
        </p:spPr>
        <p:txBody>
          <a:bodyPr/>
          <a:lstStyle/>
          <a:p>
            <a:r>
              <a:rPr lang="en-US" b="1">
                <a:effectLst>
                  <a:outerShdw blurRad="38100" dist="38100" dir="2700000" algn="tl">
                    <a:srgbClr val="000000">
                      <a:alpha val="43137"/>
                    </a:srgbClr>
                  </a:outerShdw>
                </a:effectLst>
                <a:latin typeface="Verdana" panose="020B0604030504040204" pitchFamily="34" charset="0"/>
              </a:rPr>
              <a:t>A Systematic Comparison for Consistent Scenario Development Using Microscopic Simulation Software</a:t>
            </a:r>
          </a:p>
        </p:txBody>
      </p:sp>
      <p:sp>
        <p:nvSpPr>
          <p:cNvPr id="3" name="Subtitle 2">
            <a:extLst>
              <a:ext uri="{FF2B5EF4-FFF2-40B4-BE49-F238E27FC236}">
                <a16:creationId xmlns:a16="http://schemas.microsoft.com/office/drawing/2014/main" id="{3C273FE8-692F-1E45-8F88-6FBEEB088B32}"/>
              </a:ext>
            </a:extLst>
          </p:cNvPr>
          <p:cNvSpPr>
            <a:spLocks noGrp="1"/>
          </p:cNvSpPr>
          <p:nvPr>
            <p:ph type="subTitle" idx="1"/>
          </p:nvPr>
        </p:nvSpPr>
        <p:spPr>
          <a:xfrm>
            <a:off x="428736" y="3536678"/>
            <a:ext cx="8783605" cy="1103285"/>
          </a:xfrm>
        </p:spPr>
        <p:txBody>
          <a:bodyPr/>
          <a:lstStyle/>
          <a:p>
            <a:pPr>
              <a:lnSpc>
                <a:spcPct val="100000"/>
              </a:lnSpc>
              <a:spcBef>
                <a:spcPts val="600"/>
              </a:spcBef>
            </a:pPr>
            <a:r>
              <a:rPr lang="en-US" sz="1600" b="1">
                <a:effectLst>
                  <a:outerShdw blurRad="38100" dist="38100" dir="2700000" algn="tl">
                    <a:srgbClr val="000000">
                      <a:alpha val="43137"/>
                    </a:srgbClr>
                  </a:outerShdw>
                </a:effectLst>
              </a:rPr>
              <a:t>Date: December 17, 2024</a:t>
            </a:r>
          </a:p>
          <a:p>
            <a:pPr>
              <a:lnSpc>
                <a:spcPct val="100000"/>
              </a:lnSpc>
              <a:spcBef>
                <a:spcPts val="600"/>
              </a:spcBef>
            </a:pPr>
            <a:r>
              <a:rPr lang="en-US" sz="1600" b="1">
                <a:effectLst>
                  <a:outerShdw blurRad="38100" dist="38100" dir="2700000" algn="tl">
                    <a:srgbClr val="000000">
                      <a:alpha val="43137"/>
                    </a:srgbClr>
                  </a:outerShdw>
                </a:effectLst>
              </a:rPr>
              <a:t>Presenter: Abhilasha Saroj</a:t>
            </a:r>
          </a:p>
          <a:p>
            <a:pPr>
              <a:lnSpc>
                <a:spcPct val="100000"/>
              </a:lnSpc>
              <a:spcBef>
                <a:spcPts val="600"/>
              </a:spcBef>
            </a:pPr>
            <a:endParaRPr lang="en-US" sz="1600" b="1">
              <a:effectLst>
                <a:outerShdw blurRad="38100" dist="38100" dir="2700000" algn="tl">
                  <a:srgbClr val="000000">
                    <a:alpha val="43137"/>
                  </a:srgbClr>
                </a:outerShdw>
              </a:effectLst>
            </a:endParaRPr>
          </a:p>
          <a:p>
            <a:pPr>
              <a:lnSpc>
                <a:spcPct val="100000"/>
              </a:lnSpc>
              <a:spcBef>
                <a:spcPts val="600"/>
              </a:spcBef>
            </a:pPr>
            <a:r>
              <a:rPr lang="en-US" sz="1600" b="1">
                <a:effectLst>
                  <a:outerShdw blurRad="38100" dist="38100" dir="2700000" algn="tl">
                    <a:srgbClr val="000000">
                      <a:alpha val="43137"/>
                    </a:srgbClr>
                  </a:outerShdw>
                </a:effectLst>
              </a:rPr>
              <a:t>Authors: </a:t>
            </a:r>
          </a:p>
          <a:p>
            <a:pPr>
              <a:lnSpc>
                <a:spcPct val="100000"/>
              </a:lnSpc>
              <a:spcBef>
                <a:spcPts val="600"/>
              </a:spcBef>
            </a:pPr>
            <a:r>
              <a:rPr lang="en-US" sz="1600">
                <a:effectLst>
                  <a:outerShdw blurRad="38100" dist="38100" dir="2700000" algn="tl">
                    <a:srgbClr val="000000">
                      <a:alpha val="43137"/>
                    </a:srgbClr>
                  </a:outerShdw>
                </a:effectLst>
              </a:rPr>
              <a:t>Abhilasha Saroj</a:t>
            </a:r>
            <a:r>
              <a:rPr lang="en-US" sz="1600" baseline="30000">
                <a:effectLst>
                  <a:outerShdw blurRad="38100" dist="38100" dir="2700000" algn="tl">
                    <a:srgbClr val="000000">
                      <a:alpha val="43137"/>
                    </a:srgbClr>
                  </a:outerShdw>
                </a:effectLst>
              </a:rPr>
              <a:t>1</a:t>
            </a:r>
            <a:r>
              <a:rPr lang="en-US" sz="1600">
                <a:effectLst>
                  <a:outerShdw blurRad="38100" dist="38100" dir="2700000" algn="tl">
                    <a:srgbClr val="000000">
                      <a:alpha val="43137"/>
                    </a:srgbClr>
                  </a:outerShdw>
                </a:effectLst>
              </a:rPr>
              <a:t>, Guanhao Xu</a:t>
            </a:r>
            <a:r>
              <a:rPr lang="en-US" sz="1600" baseline="30000">
                <a:effectLst>
                  <a:outerShdw blurRad="38100" dist="38100" dir="2700000" algn="tl">
                    <a:srgbClr val="000000">
                      <a:alpha val="43137"/>
                    </a:srgbClr>
                  </a:outerShdw>
                </a:effectLst>
              </a:rPr>
              <a:t>1</a:t>
            </a:r>
            <a:r>
              <a:rPr lang="en-US" sz="1600">
                <a:effectLst>
                  <a:outerShdw blurRad="38100" dist="38100" dir="2700000" algn="tl">
                    <a:srgbClr val="000000">
                      <a:alpha val="43137"/>
                    </a:srgbClr>
                  </a:outerShdw>
                </a:effectLst>
              </a:rPr>
              <a:t>, Yunli Shao</a:t>
            </a:r>
            <a:r>
              <a:rPr lang="en-US" sz="1600" baseline="30000">
                <a:effectLst>
                  <a:outerShdw blurRad="38100" dist="38100" dir="2700000" algn="tl">
                    <a:srgbClr val="000000">
                      <a:alpha val="43137"/>
                    </a:srgbClr>
                  </a:outerShdw>
                </a:effectLst>
              </a:rPr>
              <a:t>2</a:t>
            </a:r>
            <a:r>
              <a:rPr lang="en-US" sz="1600">
                <a:effectLst>
                  <a:outerShdw blurRad="38100" dist="38100" dir="2700000" algn="tl">
                    <a:srgbClr val="000000">
                      <a:alpha val="43137"/>
                    </a:srgbClr>
                  </a:outerShdw>
                </a:effectLst>
              </a:rPr>
              <a:t>, Ross Wang</a:t>
            </a:r>
            <a:r>
              <a:rPr lang="en-US" sz="1600" baseline="30000">
                <a:effectLst>
                  <a:outerShdw blurRad="38100" dist="38100" dir="2700000" algn="tl">
                    <a:srgbClr val="000000">
                      <a:alpha val="43137"/>
                    </a:srgbClr>
                  </a:outerShdw>
                </a:effectLst>
              </a:rPr>
              <a:t>1</a:t>
            </a:r>
            <a:r>
              <a:rPr lang="en-US" sz="1600">
                <a:effectLst>
                  <a:outerShdw blurRad="38100" dist="38100" dir="2700000" algn="tl">
                    <a:srgbClr val="000000">
                      <a:alpha val="43137"/>
                    </a:srgbClr>
                  </a:outerShdw>
                </a:effectLst>
              </a:rPr>
              <a:t> </a:t>
            </a:r>
          </a:p>
        </p:txBody>
      </p:sp>
      <p:sp>
        <p:nvSpPr>
          <p:cNvPr id="5" name="TextBox 4">
            <a:extLst>
              <a:ext uri="{FF2B5EF4-FFF2-40B4-BE49-F238E27FC236}">
                <a16:creationId xmlns:a16="http://schemas.microsoft.com/office/drawing/2014/main" id="{215C0FE3-95BE-D483-EF15-C5C1714F529C}"/>
              </a:ext>
            </a:extLst>
          </p:cNvPr>
          <p:cNvSpPr txBox="1"/>
          <p:nvPr/>
        </p:nvSpPr>
        <p:spPr>
          <a:xfrm>
            <a:off x="0" y="6544138"/>
            <a:ext cx="6096000" cy="246221"/>
          </a:xfrm>
          <a:prstGeom prst="rect">
            <a:avLst/>
          </a:prstGeom>
          <a:noFill/>
        </p:spPr>
        <p:txBody>
          <a:bodyPr wrap="square">
            <a:spAutoFit/>
          </a:bodyPr>
          <a:lstStyle/>
          <a:p>
            <a:pPr algn="ctr"/>
            <a:r>
              <a:rPr lang="en-US" sz="1000" i="1">
                <a:solidFill>
                  <a:schemeClr val="tx1">
                    <a:lumMod val="50000"/>
                    <a:lumOff val="50000"/>
                  </a:schemeClr>
                </a:solidFill>
              </a:rPr>
              <a:t>This presentation does not contain any proprietary, confidential, or otherwise restricted information.</a:t>
            </a:r>
          </a:p>
        </p:txBody>
      </p:sp>
      <p:pic>
        <p:nvPicPr>
          <p:cNvPr id="6" name="Picture 5" descr="A picture containing text, clipart&#10;&#10;Description automatically generated">
            <a:extLst>
              <a:ext uri="{FF2B5EF4-FFF2-40B4-BE49-F238E27FC236}">
                <a16:creationId xmlns:a16="http://schemas.microsoft.com/office/drawing/2014/main" id="{CF5896B0-38D2-D9A9-0D64-5898DE7E14AE}"/>
              </a:ext>
            </a:extLst>
          </p:cNvPr>
          <p:cNvPicPr>
            <a:picLocks noChangeAspect="1"/>
          </p:cNvPicPr>
          <p:nvPr/>
        </p:nvPicPr>
        <p:blipFill>
          <a:blip r:embed="rId2"/>
          <a:stretch>
            <a:fillRect/>
          </a:stretch>
        </p:blipFill>
        <p:spPr>
          <a:xfrm>
            <a:off x="9611599" y="137160"/>
            <a:ext cx="1988730" cy="2093400"/>
          </a:xfrm>
          <a:prstGeom prst="rect">
            <a:avLst/>
          </a:prstGeom>
        </p:spPr>
      </p:pic>
      <p:pic>
        <p:nvPicPr>
          <p:cNvPr id="7" name="Picture 6">
            <a:extLst>
              <a:ext uri="{FF2B5EF4-FFF2-40B4-BE49-F238E27FC236}">
                <a16:creationId xmlns:a16="http://schemas.microsoft.com/office/drawing/2014/main" id="{218B5477-DA26-2237-5397-FB8693EA5517}"/>
              </a:ext>
            </a:extLst>
          </p:cNvPr>
          <p:cNvPicPr>
            <a:picLocks noChangeAspect="1"/>
          </p:cNvPicPr>
          <p:nvPr/>
        </p:nvPicPr>
        <p:blipFill>
          <a:blip r:embed="rId3"/>
          <a:stretch>
            <a:fillRect/>
          </a:stretch>
        </p:blipFill>
        <p:spPr>
          <a:xfrm>
            <a:off x="6321097" y="5469038"/>
            <a:ext cx="1541667" cy="1004255"/>
          </a:xfrm>
          <a:prstGeom prst="rect">
            <a:avLst/>
          </a:prstGeom>
        </p:spPr>
      </p:pic>
      <p:sp>
        <p:nvSpPr>
          <p:cNvPr id="9" name="TextBox 8">
            <a:extLst>
              <a:ext uri="{FF2B5EF4-FFF2-40B4-BE49-F238E27FC236}">
                <a16:creationId xmlns:a16="http://schemas.microsoft.com/office/drawing/2014/main" id="{DF3C34D2-B185-833E-3660-0024FEF9480E}"/>
              </a:ext>
            </a:extLst>
          </p:cNvPr>
          <p:cNvSpPr txBox="1"/>
          <p:nvPr/>
        </p:nvSpPr>
        <p:spPr>
          <a:xfrm>
            <a:off x="7906871" y="4530221"/>
            <a:ext cx="6131858" cy="707886"/>
          </a:xfrm>
          <a:prstGeom prst="rect">
            <a:avLst/>
          </a:prstGeom>
          <a:noFill/>
        </p:spPr>
        <p:txBody>
          <a:bodyPr wrap="square">
            <a:spAutoFit/>
          </a:bodyPr>
          <a:lstStyle/>
          <a:p>
            <a:pPr marL="0" indent="0">
              <a:buNone/>
            </a:pPr>
            <a:r>
              <a:rPr kumimoji="0" lang="en-US" sz="2400" b="0" i="0" u="none" strike="noStrike" kern="1200" cap="none" spc="0" normalizeH="0" baseline="0" noProof="0">
                <a:ln>
                  <a:noFill/>
                </a:ln>
                <a:solidFill>
                  <a:prstClr val="black"/>
                </a:solidFill>
                <a:effectLst/>
                <a:uLnTx/>
                <a:uFillTx/>
                <a:latin typeface="Aptos" panose="02110004020202020204"/>
                <a:ea typeface="+mn-ea"/>
                <a:cs typeface="+mn-cs"/>
              </a:rPr>
              <a:t> </a:t>
            </a:r>
            <a:r>
              <a:rPr lang="en-US" sz="1600" baseline="300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Arial" panose="020B0604020202020204" pitchFamily="34" charset="0"/>
              </a:rPr>
              <a:t>1</a:t>
            </a:r>
            <a:r>
              <a:rPr lang="en-US" sz="16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Arial" panose="020B0604020202020204" pitchFamily="34" charset="0"/>
              </a:rPr>
              <a:t>Oak Ridge National Laboratory;</a:t>
            </a:r>
          </a:p>
          <a:p>
            <a:pPr marL="0" indent="0">
              <a:buNone/>
            </a:pPr>
            <a:r>
              <a:rPr lang="en-US" sz="16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Arial" panose="020B0604020202020204" pitchFamily="34" charset="0"/>
              </a:rPr>
              <a:t> </a:t>
            </a:r>
            <a:r>
              <a:rPr lang="en-US" sz="1600" baseline="300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Arial" panose="020B0604020202020204" pitchFamily="34" charset="0"/>
              </a:rPr>
              <a:t>2</a:t>
            </a:r>
            <a:r>
              <a:rPr lang="en-US" sz="160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Arial" panose="020B0604020202020204" pitchFamily="34" charset="0"/>
              </a:rPr>
              <a:t>University of Georgia</a:t>
            </a:r>
          </a:p>
        </p:txBody>
      </p:sp>
    </p:spTree>
    <p:extLst>
      <p:ext uri="{BB962C8B-B14F-4D97-AF65-F5344CB8AC3E}">
        <p14:creationId xmlns:p14="http://schemas.microsoft.com/office/powerpoint/2010/main" val="41726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BF7C21-5992-8239-4DC5-413576F14E0F}"/>
              </a:ext>
            </a:extLst>
          </p:cNvPr>
          <p:cNvSpPr>
            <a:spLocks noGrp="1"/>
          </p:cNvSpPr>
          <p:nvPr>
            <p:ph type="title"/>
          </p:nvPr>
        </p:nvSpPr>
        <p:spPr>
          <a:xfrm>
            <a:off x="429767" y="274320"/>
            <a:ext cx="11430000" cy="424732"/>
          </a:xfrm>
        </p:spPr>
        <p:txBody>
          <a:bodyPr/>
          <a:lstStyle/>
          <a:p>
            <a:r>
              <a:rPr lang="en-US" sz="2400">
                <a:latin typeface="Verdana"/>
                <a:ea typeface="Verdana"/>
              </a:rPr>
              <a:t>Case Study – Downtown Chattanooga, Tennessee</a:t>
            </a:r>
          </a:p>
        </p:txBody>
      </p:sp>
      <p:sp>
        <p:nvSpPr>
          <p:cNvPr id="5" name="TextBox 4">
            <a:extLst>
              <a:ext uri="{FF2B5EF4-FFF2-40B4-BE49-F238E27FC236}">
                <a16:creationId xmlns:a16="http://schemas.microsoft.com/office/drawing/2014/main" id="{9A28EF77-7309-C7BC-9EEF-B275869AC862}"/>
              </a:ext>
            </a:extLst>
          </p:cNvPr>
          <p:cNvSpPr txBox="1"/>
          <p:nvPr/>
        </p:nvSpPr>
        <p:spPr>
          <a:xfrm>
            <a:off x="429767" y="654731"/>
            <a:ext cx="6110868" cy="368691"/>
          </a:xfrm>
          <a:prstGeom prst="rect">
            <a:avLst/>
          </a:prstGeom>
          <a:noFill/>
        </p:spPr>
        <p:txBody>
          <a:bodyPr wrap="square">
            <a:spAutoFit/>
          </a:bodyPr>
          <a:lstStyle/>
          <a:p>
            <a:pPr>
              <a:lnSpc>
                <a:spcPct val="110000"/>
              </a:lnSpc>
              <a:spcBef>
                <a:spcPts val="600"/>
              </a:spcBef>
              <a:spcAft>
                <a:spcPts val="0"/>
              </a:spcAft>
            </a:pPr>
            <a:r>
              <a:rPr lang="en-US" altLang="en-US" sz="1800" b="1">
                <a:solidFill>
                  <a:srgbClr val="84B641"/>
                </a:solidFill>
                <a:latin typeface="Verdana"/>
                <a:ea typeface="Verdana"/>
                <a:cs typeface="Arial"/>
              </a:rPr>
              <a:t>Vehicle Level Comparison</a:t>
            </a:r>
            <a:endParaRPr lang="en-US" altLang="en-US" b="1">
              <a:solidFill>
                <a:srgbClr val="84B641"/>
              </a:solidFill>
              <a:latin typeface="Verdana"/>
              <a:ea typeface="Verdana"/>
              <a:cs typeface="Arial"/>
            </a:endParaRPr>
          </a:p>
        </p:txBody>
      </p:sp>
      <p:sp>
        <p:nvSpPr>
          <p:cNvPr id="10" name="TextBox 9">
            <a:extLst>
              <a:ext uri="{FF2B5EF4-FFF2-40B4-BE49-F238E27FC236}">
                <a16:creationId xmlns:a16="http://schemas.microsoft.com/office/drawing/2014/main" id="{4CE718D6-295B-5A43-96D1-93F89433BE1D}"/>
              </a:ext>
            </a:extLst>
          </p:cNvPr>
          <p:cNvSpPr txBox="1"/>
          <p:nvPr/>
        </p:nvSpPr>
        <p:spPr>
          <a:xfrm>
            <a:off x="429767" y="1696218"/>
            <a:ext cx="6487382" cy="4139595"/>
          </a:xfrm>
          <a:prstGeom prst="rect">
            <a:avLst/>
          </a:prstGeom>
          <a:noFill/>
        </p:spPr>
        <p:txBody>
          <a:bodyPr wrap="square">
            <a:spAutoFit/>
          </a:bodyPr>
          <a:lstStyle/>
          <a:p>
            <a:pPr marL="471488" marR="0" lvl="0" indent="-471488" algn="just" defTabSz="4387541"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a:ln>
                  <a:noFill/>
                </a:ln>
                <a:solidFill>
                  <a:prstClr val="black"/>
                </a:solidFill>
                <a:effectLst/>
                <a:uLnTx/>
                <a:uFillTx/>
                <a:latin typeface="Arial"/>
                <a:ea typeface="+mn-ea"/>
                <a:cs typeface="Arial"/>
              </a:rPr>
              <a:t>In simulation implementation, the vehicles were assigned a turn at each junction approach based on the turn ratios</a:t>
            </a:r>
          </a:p>
          <a:p>
            <a:pPr marR="0" lvl="0" algn="just" defTabSz="4387541"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a:ln>
                  <a:noFill/>
                </a:ln>
                <a:solidFill>
                  <a:prstClr val="black"/>
                </a:solidFill>
                <a:effectLst/>
                <a:uLnTx/>
                <a:uFillTx/>
                <a:latin typeface="Arial"/>
                <a:ea typeface="+mn-ea"/>
                <a:cs typeface="Arial"/>
              </a:rPr>
              <a:t> </a:t>
            </a:r>
          </a:p>
          <a:p>
            <a:pPr marL="471488" marR="0" lvl="0" indent="-471488" algn="just" defTabSz="4387541"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a:ln>
                  <a:noFill/>
                </a:ln>
                <a:solidFill>
                  <a:prstClr val="black"/>
                </a:solidFill>
                <a:effectLst/>
                <a:uLnTx/>
                <a:uFillTx/>
                <a:latin typeface="Arial"/>
                <a:ea typeface="+mn-ea"/>
                <a:cs typeface="Arial"/>
              </a:rPr>
              <a:t>The five most frequent routes and their orders were identical in the three platforms. However, the routes themselves may not be realistic (e.g., Route 4)</a:t>
            </a:r>
          </a:p>
          <a:p>
            <a:pPr marL="471488" marR="0" lvl="0" indent="-471488" algn="just" defTabSz="4387541" rtl="0" eaLnBrk="1" fontAlgn="auto" latinLnBrk="0" hangingPunct="1">
              <a:lnSpc>
                <a:spcPct val="100000"/>
              </a:lnSpc>
              <a:spcBef>
                <a:spcPts val="0"/>
              </a:spcBef>
              <a:spcAft>
                <a:spcPts val="0"/>
              </a:spcAft>
              <a:buClrTx/>
              <a:buSzTx/>
              <a:buFont typeface="Arial" pitchFamily="34" charset="0"/>
              <a:buChar char="•"/>
              <a:tabLst/>
              <a:defRPr/>
            </a:pPr>
            <a:endParaRPr kumimoji="0" lang="en-US" sz="2000" b="0" i="0" u="none" strike="noStrike" kern="1200" cap="none" spc="0" normalizeH="0" baseline="0" noProof="0">
              <a:ln>
                <a:noFill/>
              </a:ln>
              <a:solidFill>
                <a:prstClr val="black"/>
              </a:solidFill>
              <a:effectLst/>
              <a:uLnTx/>
              <a:uFillTx/>
              <a:latin typeface="Arial"/>
              <a:ea typeface="+mn-ea"/>
              <a:cs typeface="Arial"/>
            </a:endParaRPr>
          </a:p>
          <a:p>
            <a:pPr marL="471488" marR="0" lvl="0" indent="-471488" algn="just" defTabSz="4387541"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a:ln>
                  <a:noFill/>
                </a:ln>
                <a:solidFill>
                  <a:prstClr val="black"/>
                </a:solidFill>
                <a:effectLst/>
                <a:uLnTx/>
                <a:uFillTx/>
                <a:latin typeface="Arial"/>
                <a:ea typeface="+mn-ea"/>
                <a:cs typeface="Arial"/>
              </a:rPr>
              <a:t>This routing behavior may not be a concern when studying mobility or energy impacts at the network level where primarily only aggregated traffic performance matters</a:t>
            </a:r>
          </a:p>
          <a:p>
            <a:pPr marL="342900" indent="-342900">
              <a:lnSpc>
                <a:spcPct val="90000"/>
              </a:lnSpc>
              <a:spcBef>
                <a:spcPts val="600"/>
              </a:spcBef>
              <a:buClr>
                <a:schemeClr val="tx1"/>
              </a:buClr>
              <a:buSzPct val="90000"/>
              <a:buFont typeface="Arial" panose="020B0604020202020204" pitchFamily="34" charset="0"/>
              <a:buChar char="•"/>
            </a:pPr>
            <a:endParaRPr lang="en-US" sz="2000">
              <a:latin typeface="Arial" panose="020B0604020202020204" pitchFamily="34" charset="0"/>
              <a:ea typeface="Verdana" panose="020B060403050404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A88E47F-DE00-DC4B-FD15-606749DDB474}"/>
              </a:ext>
            </a:extLst>
          </p:cNvPr>
          <p:cNvPicPr>
            <a:picLocks noChangeAspect="1"/>
          </p:cNvPicPr>
          <p:nvPr/>
        </p:nvPicPr>
        <p:blipFill>
          <a:blip r:embed="rId3"/>
          <a:stretch>
            <a:fillRect/>
          </a:stretch>
        </p:blipFill>
        <p:spPr>
          <a:xfrm>
            <a:off x="7360507" y="1561987"/>
            <a:ext cx="3161705" cy="4273826"/>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4D20D27F-E4AF-BFAA-A04E-D9A74CA9B0F2}"/>
              </a:ext>
            </a:extLst>
          </p:cNvPr>
          <p:cNvPicPr>
            <a:picLocks noChangeAspect="1"/>
          </p:cNvPicPr>
          <p:nvPr/>
        </p:nvPicPr>
        <p:blipFill>
          <a:blip r:embed="rId4"/>
          <a:stretch>
            <a:fillRect/>
          </a:stretch>
        </p:blipFill>
        <p:spPr>
          <a:xfrm>
            <a:off x="11326298" y="21515"/>
            <a:ext cx="871867" cy="917755"/>
          </a:xfrm>
          <a:prstGeom prst="rect">
            <a:avLst/>
          </a:prstGeom>
        </p:spPr>
      </p:pic>
    </p:spTree>
    <p:extLst>
      <p:ext uri="{BB962C8B-B14F-4D97-AF65-F5344CB8AC3E}">
        <p14:creationId xmlns:p14="http://schemas.microsoft.com/office/powerpoint/2010/main" val="169656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F1183B-B3A0-CAF2-A7EC-378F624F8337}"/>
              </a:ext>
            </a:extLst>
          </p:cNvPr>
          <p:cNvSpPr txBox="1"/>
          <p:nvPr/>
        </p:nvSpPr>
        <p:spPr>
          <a:xfrm>
            <a:off x="476220" y="5354452"/>
            <a:ext cx="11671176" cy="1000274"/>
          </a:xfrm>
          <a:prstGeom prst="rect">
            <a:avLst/>
          </a:prstGeom>
          <a:noFill/>
        </p:spPr>
        <p:txBody>
          <a:bodyPr wrap="square">
            <a:spAutoFit/>
          </a:bodyPr>
          <a:lstStyle/>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Calibration of desired speed distribution parameters for different demand scenarios is important for comparable scenario development across different platforms</a:t>
            </a:r>
          </a:p>
          <a:p>
            <a:pPr>
              <a:lnSpc>
                <a:spcPct val="90000"/>
              </a:lnSpc>
              <a:spcBef>
                <a:spcPts val="600"/>
              </a:spcBef>
              <a:buClr>
                <a:schemeClr val="tx1"/>
              </a:buClr>
              <a:buSzPct val="90000"/>
            </a:pPr>
            <a:endParaRPr lang="en" sz="2000" dirty="0">
              <a:latin typeface="Arial" panose="020B0604020202020204" pitchFamily="34" charset="0"/>
              <a:ea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03BF7C21-5992-8239-4DC5-413576F14E0F}"/>
              </a:ext>
            </a:extLst>
          </p:cNvPr>
          <p:cNvSpPr>
            <a:spLocks noGrp="1"/>
          </p:cNvSpPr>
          <p:nvPr>
            <p:ph type="title"/>
          </p:nvPr>
        </p:nvSpPr>
        <p:spPr>
          <a:xfrm>
            <a:off x="429767" y="274320"/>
            <a:ext cx="11430000" cy="424732"/>
          </a:xfrm>
        </p:spPr>
        <p:txBody>
          <a:bodyPr/>
          <a:lstStyle/>
          <a:p>
            <a:r>
              <a:rPr lang="en-US" sz="2400">
                <a:latin typeface="Verdana"/>
                <a:ea typeface="Verdana"/>
              </a:rPr>
              <a:t>Case Study – Downtown Chattanooga, Tennessee</a:t>
            </a:r>
          </a:p>
        </p:txBody>
      </p:sp>
      <p:sp>
        <p:nvSpPr>
          <p:cNvPr id="5" name="TextBox 4">
            <a:extLst>
              <a:ext uri="{FF2B5EF4-FFF2-40B4-BE49-F238E27FC236}">
                <a16:creationId xmlns:a16="http://schemas.microsoft.com/office/drawing/2014/main" id="{9A28EF77-7309-C7BC-9EEF-B275869AC862}"/>
              </a:ext>
            </a:extLst>
          </p:cNvPr>
          <p:cNvSpPr txBox="1"/>
          <p:nvPr/>
        </p:nvSpPr>
        <p:spPr>
          <a:xfrm>
            <a:off x="429767" y="654731"/>
            <a:ext cx="6110868" cy="368691"/>
          </a:xfrm>
          <a:prstGeom prst="rect">
            <a:avLst/>
          </a:prstGeom>
          <a:noFill/>
        </p:spPr>
        <p:txBody>
          <a:bodyPr wrap="square">
            <a:spAutoFit/>
          </a:bodyPr>
          <a:lstStyle/>
          <a:p>
            <a:pPr>
              <a:lnSpc>
                <a:spcPct val="110000"/>
              </a:lnSpc>
              <a:spcBef>
                <a:spcPts val="600"/>
              </a:spcBef>
              <a:spcAft>
                <a:spcPts val="0"/>
              </a:spcAft>
            </a:pPr>
            <a:r>
              <a:rPr lang="en-US" altLang="en-US" sz="1800" b="1">
                <a:solidFill>
                  <a:srgbClr val="84B641"/>
                </a:solidFill>
                <a:latin typeface="Verdana"/>
                <a:ea typeface="Verdana"/>
                <a:cs typeface="Arial"/>
              </a:rPr>
              <a:t>Vehicle Level Comparison</a:t>
            </a:r>
            <a:endParaRPr lang="en-US" altLang="en-US" b="1">
              <a:solidFill>
                <a:srgbClr val="84B641"/>
              </a:solidFill>
              <a:latin typeface="Verdana"/>
              <a:ea typeface="Verdana"/>
              <a:cs typeface="Arial"/>
            </a:endParaRPr>
          </a:p>
        </p:txBody>
      </p:sp>
      <p:sp>
        <p:nvSpPr>
          <p:cNvPr id="10" name="TextBox 9">
            <a:extLst>
              <a:ext uri="{FF2B5EF4-FFF2-40B4-BE49-F238E27FC236}">
                <a16:creationId xmlns:a16="http://schemas.microsoft.com/office/drawing/2014/main" id="{4CE718D6-295B-5A43-96D1-93F89433BE1D}"/>
              </a:ext>
            </a:extLst>
          </p:cNvPr>
          <p:cNvSpPr txBox="1"/>
          <p:nvPr/>
        </p:nvSpPr>
        <p:spPr>
          <a:xfrm>
            <a:off x="391183" y="1403833"/>
            <a:ext cx="2883437" cy="3570208"/>
          </a:xfrm>
          <a:prstGeom prst="rect">
            <a:avLst/>
          </a:prstGeom>
          <a:noFill/>
        </p:spPr>
        <p:txBody>
          <a:bodyPr wrap="square">
            <a:spAutoFit/>
          </a:bodyPr>
          <a:lstStyle/>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Higher vehicle speeds observed in AIMSUN for low and high demand cases</a:t>
            </a:r>
          </a:p>
          <a:p>
            <a:pPr>
              <a:lnSpc>
                <a:spcPct val="90000"/>
              </a:lnSpc>
              <a:spcBef>
                <a:spcPts val="600"/>
              </a:spcBef>
              <a:buClr>
                <a:schemeClr val="tx1"/>
              </a:buClr>
              <a:buSzPct val="90000"/>
            </a:pPr>
            <a:r>
              <a:rPr lang="en-US" sz="2000" dirty="0">
                <a:latin typeface="Arial" panose="020B0604020202020204" pitchFamily="34" charset="0"/>
                <a:ea typeface="Verdana" panose="020B0604030504040204" pitchFamily="34" charset="0"/>
                <a:cs typeface="Arial" panose="020B0604020202020204" pitchFamily="34" charset="0"/>
              </a:rPr>
              <a:t> </a:t>
            </a:r>
          </a:p>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Increment in the frequency of vehicles with lower speeds from low demand to base to high demand for VISSIM</a:t>
            </a:r>
          </a:p>
        </p:txBody>
      </p:sp>
      <p:pic>
        <p:nvPicPr>
          <p:cNvPr id="12" name="Picture 11" descr="Chart, histogram&#10;&#10;Description automatically generated">
            <a:extLst>
              <a:ext uri="{FF2B5EF4-FFF2-40B4-BE49-F238E27FC236}">
                <a16:creationId xmlns:a16="http://schemas.microsoft.com/office/drawing/2014/main" id="{BB600C38-6723-4A67-FD0E-F83990BAB861}"/>
              </a:ext>
            </a:extLst>
          </p:cNvPr>
          <p:cNvPicPr>
            <a:picLocks noChangeAspect="1"/>
          </p:cNvPicPr>
          <p:nvPr/>
        </p:nvPicPr>
        <p:blipFill>
          <a:blip r:embed="rId3"/>
          <a:stretch>
            <a:fillRect/>
          </a:stretch>
        </p:blipFill>
        <p:spPr>
          <a:xfrm>
            <a:off x="3242331" y="1403832"/>
            <a:ext cx="8905065" cy="3112411"/>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11FEB40F-6294-6F5D-B444-EB43A11B913D}"/>
              </a:ext>
            </a:extLst>
          </p:cNvPr>
          <p:cNvPicPr>
            <a:picLocks noChangeAspect="1"/>
          </p:cNvPicPr>
          <p:nvPr/>
        </p:nvPicPr>
        <p:blipFill>
          <a:blip r:embed="rId4"/>
          <a:stretch>
            <a:fillRect/>
          </a:stretch>
        </p:blipFill>
        <p:spPr>
          <a:xfrm>
            <a:off x="11326298" y="21515"/>
            <a:ext cx="871867" cy="917755"/>
          </a:xfrm>
          <a:prstGeom prst="rect">
            <a:avLst/>
          </a:prstGeom>
        </p:spPr>
      </p:pic>
    </p:spTree>
    <p:extLst>
      <p:ext uri="{BB962C8B-B14F-4D97-AF65-F5344CB8AC3E}">
        <p14:creationId xmlns:p14="http://schemas.microsoft.com/office/powerpoint/2010/main" val="3818068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F1183B-B3A0-CAF2-A7EC-378F624F8337}"/>
              </a:ext>
            </a:extLst>
          </p:cNvPr>
          <p:cNvSpPr txBox="1"/>
          <p:nvPr/>
        </p:nvSpPr>
        <p:spPr>
          <a:xfrm>
            <a:off x="361924" y="4860102"/>
            <a:ext cx="11157286" cy="1554272"/>
          </a:xfrm>
          <a:prstGeom prst="rect">
            <a:avLst/>
          </a:prstGeom>
          <a:noFill/>
        </p:spPr>
        <p:txBody>
          <a:bodyPr wrap="square">
            <a:spAutoFit/>
          </a:bodyPr>
          <a:lstStyle/>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Although network and vehicle level traffic performance measures similar energy consumption values differ</a:t>
            </a:r>
          </a:p>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Shows the importance of calibrating acceleration-related parameters such as desired acceleration/deceleration distribution, maximum acceleration/deceleration distribution, car following parameters, etc., especially for energy-focused applications</a:t>
            </a:r>
          </a:p>
        </p:txBody>
      </p:sp>
      <p:sp>
        <p:nvSpPr>
          <p:cNvPr id="4" name="Title 3">
            <a:extLst>
              <a:ext uri="{FF2B5EF4-FFF2-40B4-BE49-F238E27FC236}">
                <a16:creationId xmlns:a16="http://schemas.microsoft.com/office/drawing/2014/main" id="{03BF7C21-5992-8239-4DC5-413576F14E0F}"/>
              </a:ext>
            </a:extLst>
          </p:cNvPr>
          <p:cNvSpPr>
            <a:spLocks noGrp="1"/>
          </p:cNvSpPr>
          <p:nvPr>
            <p:ph type="title"/>
          </p:nvPr>
        </p:nvSpPr>
        <p:spPr>
          <a:xfrm>
            <a:off x="429767" y="274320"/>
            <a:ext cx="11430000" cy="424732"/>
          </a:xfrm>
        </p:spPr>
        <p:txBody>
          <a:bodyPr/>
          <a:lstStyle/>
          <a:p>
            <a:r>
              <a:rPr lang="en-US" sz="2400">
                <a:latin typeface="Verdana"/>
                <a:ea typeface="Verdana"/>
              </a:rPr>
              <a:t>Case Study – Downtown Chattanooga, Tennessee</a:t>
            </a:r>
          </a:p>
        </p:txBody>
      </p:sp>
      <p:sp>
        <p:nvSpPr>
          <p:cNvPr id="5" name="TextBox 4">
            <a:extLst>
              <a:ext uri="{FF2B5EF4-FFF2-40B4-BE49-F238E27FC236}">
                <a16:creationId xmlns:a16="http://schemas.microsoft.com/office/drawing/2014/main" id="{9A28EF77-7309-C7BC-9EEF-B275869AC862}"/>
              </a:ext>
            </a:extLst>
          </p:cNvPr>
          <p:cNvSpPr txBox="1"/>
          <p:nvPr/>
        </p:nvSpPr>
        <p:spPr>
          <a:xfrm>
            <a:off x="429766" y="654731"/>
            <a:ext cx="11535493" cy="368691"/>
          </a:xfrm>
          <a:prstGeom prst="rect">
            <a:avLst/>
          </a:prstGeom>
          <a:noFill/>
        </p:spPr>
        <p:txBody>
          <a:bodyPr wrap="square">
            <a:spAutoFit/>
          </a:bodyPr>
          <a:lstStyle/>
          <a:p>
            <a:pPr>
              <a:lnSpc>
                <a:spcPct val="110000"/>
              </a:lnSpc>
              <a:spcBef>
                <a:spcPts val="600"/>
              </a:spcBef>
              <a:spcAft>
                <a:spcPts val="0"/>
              </a:spcAft>
            </a:pPr>
            <a:r>
              <a:rPr lang="en-US" altLang="en-US" sz="1800" b="1">
                <a:solidFill>
                  <a:srgbClr val="84B641"/>
                </a:solidFill>
                <a:latin typeface="Verdana"/>
                <a:ea typeface="Verdana"/>
                <a:cs typeface="Arial"/>
              </a:rPr>
              <a:t>Vehicle Level Comparison – Preliminary Investigation </a:t>
            </a:r>
            <a:r>
              <a:rPr lang="en-US" altLang="en-US" b="1">
                <a:solidFill>
                  <a:srgbClr val="84B641"/>
                </a:solidFill>
                <a:latin typeface="Verdana"/>
                <a:ea typeface="Verdana"/>
                <a:cs typeface="Arial"/>
              </a:rPr>
              <a:t>for </a:t>
            </a:r>
            <a:r>
              <a:rPr lang="en-US" altLang="en-US" sz="1800" b="1">
                <a:solidFill>
                  <a:srgbClr val="84B641"/>
                </a:solidFill>
                <a:latin typeface="Verdana"/>
                <a:ea typeface="Verdana"/>
                <a:cs typeface="Arial"/>
              </a:rPr>
              <a:t>Energy Consumption Impacts</a:t>
            </a:r>
            <a:endParaRPr lang="en-US" altLang="en-US" b="1">
              <a:solidFill>
                <a:srgbClr val="84B641"/>
              </a:solidFill>
              <a:latin typeface="Verdana"/>
              <a:ea typeface="Verdana"/>
              <a:cs typeface="Arial"/>
            </a:endParaRPr>
          </a:p>
        </p:txBody>
      </p:sp>
      <p:pic>
        <p:nvPicPr>
          <p:cNvPr id="13" name="Picture 12">
            <a:extLst>
              <a:ext uri="{FF2B5EF4-FFF2-40B4-BE49-F238E27FC236}">
                <a16:creationId xmlns:a16="http://schemas.microsoft.com/office/drawing/2014/main" id="{88BF08E6-21EE-1322-A5B9-1CF98D59A9A3}"/>
              </a:ext>
            </a:extLst>
          </p:cNvPr>
          <p:cNvPicPr>
            <a:picLocks noChangeAspect="1"/>
          </p:cNvPicPr>
          <p:nvPr/>
        </p:nvPicPr>
        <p:blipFill>
          <a:blip r:embed="rId3"/>
          <a:stretch>
            <a:fillRect/>
          </a:stretch>
        </p:blipFill>
        <p:spPr>
          <a:xfrm>
            <a:off x="686245" y="1597914"/>
            <a:ext cx="4276048" cy="3249693"/>
          </a:xfrm>
          <a:prstGeom prst="rect">
            <a:avLst/>
          </a:prstGeom>
        </p:spPr>
      </p:pic>
      <p:pic>
        <p:nvPicPr>
          <p:cNvPr id="6" name="Picture 5" descr="Chart, histogram&#10;&#10;Description automatically generated">
            <a:extLst>
              <a:ext uri="{FF2B5EF4-FFF2-40B4-BE49-F238E27FC236}">
                <a16:creationId xmlns:a16="http://schemas.microsoft.com/office/drawing/2014/main" id="{2F8DB909-4D8C-584C-8910-495A2DBBE481}"/>
              </a:ext>
            </a:extLst>
          </p:cNvPr>
          <p:cNvPicPr>
            <a:picLocks noChangeAspect="1"/>
          </p:cNvPicPr>
          <p:nvPr/>
        </p:nvPicPr>
        <p:blipFill>
          <a:blip r:embed="rId4"/>
          <a:stretch>
            <a:fillRect/>
          </a:stretch>
        </p:blipFill>
        <p:spPr>
          <a:xfrm>
            <a:off x="5099008" y="1225956"/>
            <a:ext cx="4681974" cy="3511481"/>
          </a:xfrm>
          <a:prstGeom prst="rect">
            <a:avLst/>
          </a:prstGeom>
        </p:spPr>
      </p:pic>
      <p:sp>
        <p:nvSpPr>
          <p:cNvPr id="7" name="TextBox 7">
            <a:extLst>
              <a:ext uri="{FF2B5EF4-FFF2-40B4-BE49-F238E27FC236}">
                <a16:creationId xmlns:a16="http://schemas.microsoft.com/office/drawing/2014/main" id="{B06A3676-FE1E-4EB0-D63B-3F01D8A8F008}"/>
              </a:ext>
            </a:extLst>
          </p:cNvPr>
          <p:cNvSpPr txBox="1"/>
          <p:nvPr/>
        </p:nvSpPr>
        <p:spPr>
          <a:xfrm>
            <a:off x="1454093" y="1169793"/>
            <a:ext cx="3184814" cy="4247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200" b="1" dirty="0">
                <a:solidFill>
                  <a:srgbClr val="595959"/>
                </a:solidFill>
              </a:rPr>
              <a:t>Vehicle Inst. Acc. Distribution </a:t>
            </a:r>
          </a:p>
          <a:p>
            <a:pPr algn="ctr">
              <a:lnSpc>
                <a:spcPct val="90000"/>
              </a:lnSpc>
            </a:pPr>
            <a:r>
              <a:rPr lang="en-US" sz="1200" b="1" dirty="0">
                <a:solidFill>
                  <a:srgbClr val="595959"/>
                </a:solidFill>
              </a:rPr>
              <a:t>Acceleration (&gt;0 and &lt; 12 fps</a:t>
            </a:r>
            <a:r>
              <a:rPr lang="en-US" sz="1200" b="1" baseline="30000" dirty="0">
                <a:solidFill>
                  <a:srgbClr val="595959"/>
                </a:solidFill>
              </a:rPr>
              <a:t>2</a:t>
            </a:r>
            <a:r>
              <a:rPr lang="en-US" sz="1200" b="1" dirty="0">
                <a:solidFill>
                  <a:srgbClr val="595959"/>
                </a:solidFill>
              </a:rPr>
              <a:t>)</a:t>
            </a:r>
            <a:endParaRPr lang="en-US" sz="1200" b="1" dirty="0">
              <a:solidFill>
                <a:srgbClr val="595959"/>
              </a:solidFill>
              <a:latin typeface="+mn-lt"/>
            </a:endParaRPr>
          </a:p>
        </p:txBody>
      </p:sp>
      <p:sp>
        <p:nvSpPr>
          <p:cNvPr id="8" name="TextBox 7">
            <a:extLst>
              <a:ext uri="{FF2B5EF4-FFF2-40B4-BE49-F238E27FC236}">
                <a16:creationId xmlns:a16="http://schemas.microsoft.com/office/drawing/2014/main" id="{4A1BFB52-F43F-7AB8-6D6E-C3FAE2666B9B}"/>
              </a:ext>
            </a:extLst>
          </p:cNvPr>
          <p:cNvSpPr txBox="1"/>
          <p:nvPr/>
        </p:nvSpPr>
        <p:spPr>
          <a:xfrm>
            <a:off x="5847588" y="1281492"/>
            <a:ext cx="3184814" cy="2585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200" b="1">
                <a:solidFill>
                  <a:srgbClr val="595959"/>
                </a:solidFill>
              </a:rPr>
              <a:t>Vehicle Fuel Efficiency Distribution</a:t>
            </a:r>
            <a:endParaRPr lang="en-US" sz="1200" b="1">
              <a:solidFill>
                <a:srgbClr val="595959"/>
              </a:solidFill>
              <a:latin typeface="+mn-lt"/>
            </a:endParaRPr>
          </a:p>
        </p:txBody>
      </p:sp>
      <p:pic>
        <p:nvPicPr>
          <p:cNvPr id="9" name="Picture 8" descr="A picture containing text, clipart&#10;&#10;Description automatically generated">
            <a:extLst>
              <a:ext uri="{FF2B5EF4-FFF2-40B4-BE49-F238E27FC236}">
                <a16:creationId xmlns:a16="http://schemas.microsoft.com/office/drawing/2014/main" id="{2B90D0A2-CB62-6601-BAE5-B9F48117A5DF}"/>
              </a:ext>
            </a:extLst>
          </p:cNvPr>
          <p:cNvPicPr>
            <a:picLocks noChangeAspect="1"/>
          </p:cNvPicPr>
          <p:nvPr/>
        </p:nvPicPr>
        <p:blipFill>
          <a:blip r:embed="rId5"/>
          <a:stretch>
            <a:fillRect/>
          </a:stretch>
        </p:blipFill>
        <p:spPr>
          <a:xfrm>
            <a:off x="11320133" y="5940245"/>
            <a:ext cx="871867" cy="917755"/>
          </a:xfrm>
          <a:prstGeom prst="rect">
            <a:avLst/>
          </a:prstGeom>
        </p:spPr>
      </p:pic>
    </p:spTree>
    <p:extLst>
      <p:ext uri="{BB962C8B-B14F-4D97-AF65-F5344CB8AC3E}">
        <p14:creationId xmlns:p14="http://schemas.microsoft.com/office/powerpoint/2010/main" val="12821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56A0-A2DD-7A16-1C7B-763AA23B225F}"/>
              </a:ext>
            </a:extLst>
          </p:cNvPr>
          <p:cNvSpPr>
            <a:spLocks noGrp="1"/>
          </p:cNvSpPr>
          <p:nvPr>
            <p:ph type="title"/>
          </p:nvPr>
        </p:nvSpPr>
        <p:spPr>
          <a:xfrm>
            <a:off x="381000" y="122666"/>
            <a:ext cx="11430000" cy="480131"/>
          </a:xfrm>
        </p:spPr>
        <p:txBody>
          <a:bodyPr/>
          <a:lstStyle/>
          <a:p>
            <a:r>
              <a:rPr lang="en-US"/>
              <a:t>Key Conclusions</a:t>
            </a:r>
          </a:p>
        </p:txBody>
      </p:sp>
      <p:sp>
        <p:nvSpPr>
          <p:cNvPr id="3" name="Content Placeholder 2">
            <a:extLst>
              <a:ext uri="{FF2B5EF4-FFF2-40B4-BE49-F238E27FC236}">
                <a16:creationId xmlns:a16="http://schemas.microsoft.com/office/drawing/2014/main" id="{1996549A-69EB-B4EC-AAF8-B7357358E7F8}"/>
              </a:ext>
            </a:extLst>
          </p:cNvPr>
          <p:cNvSpPr>
            <a:spLocks noGrp="1"/>
          </p:cNvSpPr>
          <p:nvPr>
            <p:ph idx="1"/>
          </p:nvPr>
        </p:nvSpPr>
        <p:spPr>
          <a:xfrm>
            <a:off x="526114" y="754450"/>
            <a:ext cx="11430000" cy="5925129"/>
          </a:xfrm>
        </p:spPr>
        <p:txBody>
          <a:bodyPr/>
          <a:lstStyle/>
          <a:p>
            <a:r>
              <a:rPr lang="en-US" sz="2000" dirty="0">
                <a:latin typeface="Arial" panose="020B0604020202020204" pitchFamily="34" charset="0"/>
                <a:ea typeface="Verdana" panose="020B0604030504040204" pitchFamily="34" charset="0"/>
                <a:cs typeface="Arial" panose="020B0604020202020204" pitchFamily="34" charset="0"/>
              </a:rPr>
              <a:t>Comparison of scenario development:</a:t>
            </a:r>
          </a:p>
          <a:p>
            <a:pPr lvl="1">
              <a:buFont typeface="Courier New" panose="02070309020205020404" pitchFamily="49" charset="0"/>
              <a:buChar char="o"/>
            </a:pPr>
            <a:r>
              <a:rPr lang="en-US" dirty="0" err="1">
                <a:latin typeface="Arial" panose="020B0604020202020204" pitchFamily="34" charset="0"/>
                <a:ea typeface="Verdana" panose="020B0604030504040204" pitchFamily="34" charset="0"/>
                <a:cs typeface="Arial" panose="020B0604020202020204" pitchFamily="34" charset="0"/>
              </a:rPr>
              <a:t>OpenDRIVE</a:t>
            </a:r>
            <a:r>
              <a:rPr lang="en-US" dirty="0">
                <a:latin typeface="Arial" panose="020B0604020202020204" pitchFamily="34" charset="0"/>
                <a:ea typeface="Verdana" panose="020B0604030504040204" pitchFamily="34" charset="0"/>
                <a:cs typeface="Arial" panose="020B0604020202020204" pitchFamily="34" charset="0"/>
              </a:rPr>
              <a:t> files can be imported into the three software compared in this study</a:t>
            </a:r>
          </a:p>
          <a:p>
            <a:pPr lvl="1">
              <a:buFont typeface="Courier New" panose="02070309020205020404" pitchFamily="49" charset="0"/>
              <a:buChar char="o"/>
            </a:pPr>
            <a:r>
              <a:rPr lang="en-US" dirty="0">
                <a:latin typeface="Arial" panose="020B0604020202020204" pitchFamily="34" charset="0"/>
              </a:rPr>
              <a:t>C</a:t>
            </a:r>
            <a:r>
              <a:rPr lang="en-US" dirty="0">
                <a:latin typeface="Arial" panose="020B0604020202020204" pitchFamily="34" charset="0"/>
                <a:ea typeface="Verdana" panose="020B0604030504040204" pitchFamily="34" charset="0"/>
                <a:cs typeface="Arial" panose="020B0604020202020204" pitchFamily="34" charset="0"/>
              </a:rPr>
              <a:t>ompared to AIMSUN and SUMO, VISSIM has the more comprehensive and complex underlying simulation models and requires attention to further calibrate the network layout</a:t>
            </a:r>
          </a:p>
          <a:p>
            <a:r>
              <a:rPr lang="en-US" sz="2000" dirty="0">
                <a:latin typeface="Arial" panose="020B0604020202020204" pitchFamily="34" charset="0"/>
                <a:ea typeface="Verdana" panose="020B0604030504040204" pitchFamily="34" charset="0"/>
                <a:cs typeface="Arial" panose="020B0604020202020204" pitchFamily="34" charset="0"/>
              </a:rPr>
              <a:t>Comparison of scenario performance evaluation:</a:t>
            </a:r>
          </a:p>
          <a:p>
            <a:pPr lvl="1">
              <a:buFont typeface="Courier New" panose="02070309020205020404" pitchFamily="49" charset="0"/>
              <a:buChar char="o"/>
            </a:pPr>
            <a:r>
              <a:rPr lang="en-US" dirty="0">
                <a:latin typeface="Arial" panose="020B0604020202020204" pitchFamily="34" charset="0"/>
              </a:rPr>
              <a:t>F</a:t>
            </a:r>
            <a:r>
              <a:rPr lang="en-US" dirty="0">
                <a:latin typeface="Arial" panose="020B0604020202020204" pitchFamily="34" charset="0"/>
                <a:ea typeface="Verdana" panose="020B0604030504040204" pitchFamily="34" charset="0"/>
                <a:cs typeface="Arial" panose="020B0604020202020204" pitchFamily="34" charset="0"/>
              </a:rPr>
              <a:t>or the base and the low demand cases, the network traffic characteristics and individual trip characteristics for the three software were consistent</a:t>
            </a:r>
          </a:p>
          <a:p>
            <a:pPr lvl="1">
              <a:buFont typeface="Courier New" panose="02070309020205020404" pitchFamily="49" charset="0"/>
              <a:buChar char="o"/>
            </a:pPr>
            <a:r>
              <a:rPr lang="en-US" dirty="0">
                <a:latin typeface="Arial" panose="020B0604020202020204" pitchFamily="34" charset="0"/>
              </a:rPr>
              <a:t>P</a:t>
            </a:r>
            <a:r>
              <a:rPr lang="en-US" dirty="0">
                <a:latin typeface="Arial" panose="020B0604020202020204" pitchFamily="34" charset="0"/>
                <a:ea typeface="Verdana" panose="020B0604030504040204" pitchFamily="34" charset="0"/>
                <a:cs typeface="Arial" panose="020B0604020202020204" pitchFamily="34" charset="0"/>
              </a:rPr>
              <a:t>otential and effectiveness of using the scenario development approach followed in the paper to achieve consistent traffic simulation across different microscopic simulation platforms </a:t>
            </a:r>
          </a:p>
          <a:p>
            <a:pPr lvl="1">
              <a:buFont typeface="Courier New" panose="02070309020205020404" pitchFamily="49" charset="0"/>
              <a:buChar char="o"/>
            </a:pPr>
            <a:r>
              <a:rPr lang="en-US" dirty="0">
                <a:latin typeface="Arial" panose="020B0604020202020204" pitchFamily="34" charset="0"/>
              </a:rPr>
              <a:t>H</a:t>
            </a:r>
            <a:r>
              <a:rPr lang="en-US" dirty="0">
                <a:latin typeface="Arial" panose="020B0604020202020204" pitchFamily="34" charset="0"/>
                <a:ea typeface="Verdana" panose="020B0604030504040204" pitchFamily="34" charset="0"/>
                <a:cs typeface="Arial" panose="020B0604020202020204" pitchFamily="34" charset="0"/>
              </a:rPr>
              <a:t>igher travel times with more variations across different random seeds were observed in VISSIM compared to SUMO and AIMSUN in the high demand case. This indicated VISSIM results in more stochasticity than SUMO and </a:t>
            </a:r>
            <a:r>
              <a:rPr lang="en-US" dirty="0" err="1">
                <a:latin typeface="Arial" panose="020B0604020202020204" pitchFamily="34" charset="0"/>
                <a:ea typeface="Verdana" panose="020B0604030504040204" pitchFamily="34" charset="0"/>
                <a:cs typeface="Arial" panose="020B0604020202020204" pitchFamily="34" charset="0"/>
              </a:rPr>
              <a:t>Aimsun</a:t>
            </a:r>
            <a:endParaRPr lang="en-US" dirty="0">
              <a:latin typeface="Arial" panose="020B0604020202020204" pitchFamily="34" charset="0"/>
              <a:ea typeface="Verdana" panose="020B0604030504040204" pitchFamily="34" charset="0"/>
              <a:cs typeface="Arial" panose="020B0604020202020204" pitchFamily="34" charset="0"/>
            </a:endParaRPr>
          </a:p>
          <a:p>
            <a:pPr lvl="1">
              <a:buFont typeface="Courier New" panose="02070309020205020404" pitchFamily="49" charset="0"/>
              <a:buChar char="o"/>
            </a:pPr>
            <a:r>
              <a:rPr lang="en-US" dirty="0">
                <a:latin typeface="Arial" panose="020B0604020202020204" pitchFamily="34" charset="0"/>
              </a:rPr>
              <a:t>V</a:t>
            </a:r>
            <a:r>
              <a:rPr lang="en-US" dirty="0">
                <a:latin typeface="Arial" panose="020B0604020202020204" pitchFamily="34" charset="0"/>
                <a:ea typeface="Verdana" panose="020B0604030504040204" pitchFamily="34" charset="0"/>
                <a:cs typeface="Arial" panose="020B0604020202020204" pitchFamily="34" charset="0"/>
              </a:rPr>
              <a:t>ehicle fuel efficiency distributions in the base case scenario reveals that although conventional traffic characteristics are similar across the software, the fuel efficiency distributions and acceleration distributions differ</a:t>
            </a:r>
          </a:p>
          <a:p>
            <a:pPr lvl="1">
              <a:buFont typeface="Courier New" panose="02070309020205020404" pitchFamily="49" charset="0"/>
              <a:buChar char="o"/>
            </a:pPr>
            <a:r>
              <a:rPr lang="en-US" dirty="0">
                <a:latin typeface="Arial" panose="020B0604020202020204" pitchFamily="34" charset="0"/>
              </a:rPr>
              <a:t>N</a:t>
            </a:r>
            <a:r>
              <a:rPr lang="en-US" dirty="0">
                <a:latin typeface="Arial" panose="020B0604020202020204" pitchFamily="34" charset="0"/>
                <a:ea typeface="Verdana" panose="020B0604030504040204" pitchFamily="34" charset="0"/>
                <a:cs typeface="Arial" panose="020B0604020202020204" pitchFamily="34" charset="0"/>
              </a:rPr>
              <a:t>eed to calibrate driving behavior and acceleration distribution specific parameters for consistent scenario generation for energy consumption-focused applications</a:t>
            </a:r>
            <a:endParaRPr lang="en" dirty="0">
              <a:latin typeface="Arial" panose="020B0604020202020204" pitchFamily="34" charset="0"/>
              <a:ea typeface="Verdana" panose="020B0604030504040204" pitchFamily="34" charset="0"/>
              <a:cs typeface="Arial" panose="020B0604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C414296D-340F-6D3D-3BA2-95CC307219D6}"/>
              </a:ext>
            </a:extLst>
          </p:cNvPr>
          <p:cNvPicPr>
            <a:picLocks noChangeAspect="1"/>
          </p:cNvPicPr>
          <p:nvPr/>
        </p:nvPicPr>
        <p:blipFill>
          <a:blip r:embed="rId2"/>
          <a:stretch>
            <a:fillRect/>
          </a:stretch>
        </p:blipFill>
        <p:spPr>
          <a:xfrm>
            <a:off x="11320133" y="5958174"/>
            <a:ext cx="871867" cy="917755"/>
          </a:xfrm>
          <a:prstGeom prst="rect">
            <a:avLst/>
          </a:prstGeom>
        </p:spPr>
      </p:pic>
    </p:spTree>
    <p:extLst>
      <p:ext uri="{BB962C8B-B14F-4D97-AF65-F5344CB8AC3E}">
        <p14:creationId xmlns:p14="http://schemas.microsoft.com/office/powerpoint/2010/main" val="310916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4EA4-0E9E-5DF9-2C5D-3FBF77A508DD}"/>
              </a:ext>
            </a:extLst>
          </p:cNvPr>
          <p:cNvSpPr>
            <a:spLocks noGrp="1"/>
          </p:cNvSpPr>
          <p:nvPr>
            <p:ph type="title"/>
          </p:nvPr>
        </p:nvSpPr>
        <p:spPr/>
        <p:txBody>
          <a:bodyPr/>
          <a:lstStyle/>
          <a:p>
            <a:r>
              <a:rPr lang="en-US"/>
              <a:t>Progress on Real-Twin Tool</a:t>
            </a:r>
          </a:p>
        </p:txBody>
      </p:sp>
      <p:pic>
        <p:nvPicPr>
          <p:cNvPr id="4" name="Picture 3" descr="A picture containing timeline&#10;&#10;Description automatically generated">
            <a:extLst>
              <a:ext uri="{FF2B5EF4-FFF2-40B4-BE49-F238E27FC236}">
                <a16:creationId xmlns:a16="http://schemas.microsoft.com/office/drawing/2014/main" id="{5C9723CA-3A79-F5D4-69D8-AC592A65B146}"/>
              </a:ext>
            </a:extLst>
          </p:cNvPr>
          <p:cNvPicPr>
            <a:picLocks noChangeAspect="1"/>
          </p:cNvPicPr>
          <p:nvPr/>
        </p:nvPicPr>
        <p:blipFill>
          <a:blip r:embed="rId2"/>
          <a:stretch>
            <a:fillRect/>
          </a:stretch>
        </p:blipFill>
        <p:spPr>
          <a:xfrm>
            <a:off x="344468" y="2021432"/>
            <a:ext cx="4881691" cy="4390633"/>
          </a:xfrm>
          <a:prstGeom prst="rect">
            <a:avLst/>
          </a:prstGeom>
        </p:spPr>
      </p:pic>
      <p:sp>
        <p:nvSpPr>
          <p:cNvPr id="5" name="TextBox 4">
            <a:extLst>
              <a:ext uri="{FF2B5EF4-FFF2-40B4-BE49-F238E27FC236}">
                <a16:creationId xmlns:a16="http://schemas.microsoft.com/office/drawing/2014/main" id="{3439C6F7-AB01-9F76-BE5C-97314A9B741D}"/>
              </a:ext>
            </a:extLst>
          </p:cNvPr>
          <p:cNvSpPr txBox="1"/>
          <p:nvPr/>
        </p:nvSpPr>
        <p:spPr>
          <a:xfrm>
            <a:off x="5317139" y="2674087"/>
            <a:ext cx="1527300" cy="258532"/>
          </a:xfrm>
          <a:prstGeom prst="rect">
            <a:avLst/>
          </a:prstGeom>
          <a:solidFill>
            <a:schemeClr val="bg1">
              <a:lumMod val="85000"/>
            </a:schemeClr>
          </a:solidFill>
        </p:spPr>
        <p:txBody>
          <a:bodyPr wrap="square" rtlCol="0">
            <a:spAutoFit/>
          </a:bodyPr>
          <a:lstStyle>
            <a:defPPr>
              <a:defRPr lang="en-US"/>
            </a:defPPr>
            <a:lvl1pPr>
              <a:lnSpc>
                <a:spcPct val="90000"/>
              </a:lnSpc>
              <a:defRPr sz="1050">
                <a:latin typeface="Arial" panose="020B0604020202020204" pitchFamily="34" charset="0"/>
                <a:cs typeface="Arial" panose="020B0604020202020204" pitchFamily="34" charset="0"/>
              </a:defRPr>
            </a:lvl1pPr>
          </a:lstStyle>
          <a:p>
            <a:r>
              <a:rPr lang="en-US" sz="1200" b="1" err="1"/>
              <a:t>UserInput.yaml</a:t>
            </a:r>
            <a:endParaRPr lang="en-US" sz="1200" b="1"/>
          </a:p>
        </p:txBody>
      </p:sp>
      <p:sp>
        <p:nvSpPr>
          <p:cNvPr id="6" name="TextBox 5">
            <a:extLst>
              <a:ext uri="{FF2B5EF4-FFF2-40B4-BE49-F238E27FC236}">
                <a16:creationId xmlns:a16="http://schemas.microsoft.com/office/drawing/2014/main" id="{5BBE2C5D-F55F-85B2-0448-0E16584E60FD}"/>
              </a:ext>
            </a:extLst>
          </p:cNvPr>
          <p:cNvSpPr txBox="1"/>
          <p:nvPr/>
        </p:nvSpPr>
        <p:spPr>
          <a:xfrm>
            <a:off x="5317140" y="4606700"/>
            <a:ext cx="2259348" cy="646331"/>
          </a:xfrm>
          <a:prstGeom prst="rect">
            <a:avLst/>
          </a:prstGeom>
          <a:solidFill>
            <a:srgbClr val="A2DAFC"/>
          </a:solidFill>
        </p:spPr>
        <p:txBody>
          <a:bodyPr wrap="square">
            <a:spAutoFit/>
          </a:bodyPr>
          <a:lstStyle/>
          <a:p>
            <a:r>
              <a:rPr lang="en-US" sz="1200" b="1">
                <a:latin typeface="Arial" panose="020B0604020202020204" pitchFamily="34" charset="0"/>
                <a:cs typeface="Arial" panose="020B0604020202020204" pitchFamily="34" charset="0"/>
              </a:rPr>
              <a:t>Intermediate Variables</a:t>
            </a:r>
          </a:p>
          <a:p>
            <a:r>
              <a:rPr lang="en-US" sz="1200">
                <a:latin typeface="Arial" panose="020B0604020202020204" pitchFamily="34" charset="0"/>
                <a:cs typeface="Arial" panose="020B0604020202020204" pitchFamily="34" charset="0"/>
              </a:rPr>
              <a:t>(storing user-provided input data)</a:t>
            </a:r>
          </a:p>
        </p:txBody>
      </p:sp>
      <p:sp>
        <p:nvSpPr>
          <p:cNvPr id="7" name="TextBox 6">
            <a:extLst>
              <a:ext uri="{FF2B5EF4-FFF2-40B4-BE49-F238E27FC236}">
                <a16:creationId xmlns:a16="http://schemas.microsoft.com/office/drawing/2014/main" id="{9E592760-0DBB-8B65-55C5-5E17BD05BD3B}"/>
              </a:ext>
            </a:extLst>
          </p:cNvPr>
          <p:cNvSpPr txBox="1"/>
          <p:nvPr/>
        </p:nvSpPr>
        <p:spPr>
          <a:xfrm>
            <a:off x="5317139" y="5391695"/>
            <a:ext cx="2259349" cy="830997"/>
          </a:xfrm>
          <a:prstGeom prst="rect">
            <a:avLst/>
          </a:prstGeom>
          <a:solidFill>
            <a:schemeClr val="accent2">
              <a:lumMod val="20000"/>
              <a:lumOff val="80000"/>
            </a:schemeClr>
          </a:solidFill>
        </p:spPr>
        <p:txBody>
          <a:bodyPr wrap="square">
            <a:spAutoFit/>
          </a:bodyPr>
          <a:lstStyle/>
          <a:p>
            <a:r>
              <a:rPr lang="en-US" sz="1200" b="1">
                <a:latin typeface="Arial" panose="020B0604020202020204" pitchFamily="34" charset="0"/>
                <a:cs typeface="Arial" panose="020B0604020202020204" pitchFamily="34" charset="0"/>
              </a:rPr>
              <a:t>Intermediate Variables</a:t>
            </a:r>
          </a:p>
          <a:p>
            <a:r>
              <a:rPr lang="en-US" sz="1200">
                <a:latin typeface="Arial" panose="020B0604020202020204" pitchFamily="34" charset="0"/>
                <a:cs typeface="Arial" panose="020B0604020202020204" pitchFamily="34" charset="0"/>
              </a:rPr>
              <a:t>(storing scenario elements with ID matched with </a:t>
            </a:r>
            <a:r>
              <a:rPr lang="en-US" sz="1200" err="1">
                <a:latin typeface="Arial" panose="020B0604020202020204" pitchFamily="34" charset="0"/>
                <a:cs typeface="Arial" panose="020B0604020202020204" pitchFamily="34" charset="0"/>
              </a:rPr>
              <a:t>OpenDRIVE</a:t>
            </a:r>
            <a:r>
              <a:rPr lang="en-US" sz="1200">
                <a:latin typeface="Arial" panose="020B0604020202020204" pitchFamily="34" charset="0"/>
                <a:cs typeface="Arial" panose="020B0604020202020204" pitchFamily="34" charset="0"/>
              </a:rPr>
              <a:t> network)</a:t>
            </a:r>
          </a:p>
        </p:txBody>
      </p:sp>
      <p:sp>
        <p:nvSpPr>
          <p:cNvPr id="8" name="TextBox 7">
            <a:extLst>
              <a:ext uri="{FF2B5EF4-FFF2-40B4-BE49-F238E27FC236}">
                <a16:creationId xmlns:a16="http://schemas.microsoft.com/office/drawing/2014/main" id="{9A864A3F-75D0-56A4-6CC4-EFDAA5B4E849}"/>
              </a:ext>
            </a:extLst>
          </p:cNvPr>
          <p:cNvSpPr txBox="1"/>
          <p:nvPr/>
        </p:nvSpPr>
        <p:spPr>
          <a:xfrm>
            <a:off x="7822396" y="4606700"/>
            <a:ext cx="4360369" cy="646331"/>
          </a:xfrm>
          <a:prstGeom prst="rect">
            <a:avLst/>
          </a:prstGeom>
          <a:solidFill>
            <a:srgbClr val="A2DAFC"/>
          </a:solidFill>
        </p:spPr>
        <p:txBody>
          <a:bodyPr wrap="square">
            <a:spAutoFit/>
          </a:bodyPr>
          <a:lstStyle>
            <a:defPPr>
              <a:defRPr lang="en-US"/>
            </a:defPPr>
            <a:lvl1pPr>
              <a:defRPr sz="1400" b="1"/>
            </a:lvl1pPr>
          </a:lstStyle>
          <a:p>
            <a:r>
              <a:rPr lang="en-US" sz="1200">
                <a:latin typeface="Arial" panose="020B0604020202020204" pitchFamily="34" charset="0"/>
                <a:cs typeface="Arial" panose="020B0604020202020204" pitchFamily="34" charset="0"/>
              </a:rPr>
              <a:t>Intermediate Variables from Traffic</a:t>
            </a:r>
          </a:p>
          <a:p>
            <a:r>
              <a:rPr lang="en-US" sz="1200" b="0">
                <a:latin typeface="Arial" panose="020B0604020202020204" pitchFamily="34" charset="0"/>
                <a:cs typeface="Arial" panose="020B0604020202020204" pitchFamily="34" charset="0"/>
              </a:rPr>
              <a:t>Intersection Name, Latitude, Longitude, Approach, Interval Start Time, Interval End Time, Turn Movement Type, Count</a:t>
            </a:r>
          </a:p>
        </p:txBody>
      </p:sp>
      <p:sp>
        <p:nvSpPr>
          <p:cNvPr id="9" name="TextBox 8">
            <a:extLst>
              <a:ext uri="{FF2B5EF4-FFF2-40B4-BE49-F238E27FC236}">
                <a16:creationId xmlns:a16="http://schemas.microsoft.com/office/drawing/2014/main" id="{F01CB20E-BC44-3286-BB0C-C21A55341985}"/>
              </a:ext>
            </a:extLst>
          </p:cNvPr>
          <p:cNvSpPr txBox="1"/>
          <p:nvPr/>
        </p:nvSpPr>
        <p:spPr>
          <a:xfrm>
            <a:off x="7822395" y="5391695"/>
            <a:ext cx="4360369" cy="830997"/>
          </a:xfrm>
          <a:prstGeom prst="rect">
            <a:avLst/>
          </a:prstGeom>
          <a:solidFill>
            <a:schemeClr val="accent2">
              <a:lumMod val="20000"/>
              <a:lumOff val="80000"/>
            </a:schemeClr>
          </a:solidFill>
        </p:spPr>
        <p:txBody>
          <a:bodyPr wrap="square">
            <a:spAutoFit/>
          </a:bodyPr>
          <a:lstStyle>
            <a:defPPr>
              <a:defRPr lang="en-US"/>
            </a:defPPr>
            <a:lvl1pPr>
              <a:defRPr sz="1400" b="1"/>
            </a:lvl1pPr>
          </a:lstStyle>
          <a:p>
            <a:pPr algn="ctr"/>
            <a:r>
              <a:rPr lang="en-US" sz="1200">
                <a:latin typeface="Arial" panose="020B0604020202020204" pitchFamily="34" charset="0"/>
                <a:cs typeface="Arial" panose="020B0604020202020204" pitchFamily="34" charset="0"/>
              </a:rPr>
              <a:t>Intermediate Variables from Traffic include </a:t>
            </a:r>
            <a:r>
              <a:rPr lang="en-US" sz="1200" err="1">
                <a:latin typeface="Arial" panose="020B0604020202020204" pitchFamily="34" charset="0"/>
                <a:cs typeface="Arial" panose="020B0604020202020204" pitchFamily="34" charset="0"/>
              </a:rPr>
              <a:t>OpenDRIVE</a:t>
            </a:r>
            <a:r>
              <a:rPr lang="en-US" sz="1200">
                <a:latin typeface="Arial" panose="020B0604020202020204" pitchFamily="34" charset="0"/>
                <a:cs typeface="Arial" panose="020B0604020202020204" pitchFamily="34" charset="0"/>
              </a:rPr>
              <a:t> ID </a:t>
            </a:r>
          </a:p>
          <a:p>
            <a:r>
              <a:rPr lang="en-US" sz="1200" b="0">
                <a:latin typeface="Arial" panose="020B0604020202020204" pitchFamily="34" charset="0"/>
                <a:cs typeface="Arial" panose="020B0604020202020204" pitchFamily="34" charset="0"/>
              </a:rPr>
              <a:t>Intersection Name, Latitude, Longitude, Interval Start Time, Interval End Time, Turn Movement Type, Count, </a:t>
            </a:r>
            <a:r>
              <a:rPr lang="en-US" sz="1200" err="1">
                <a:solidFill>
                  <a:srgbClr val="007833"/>
                </a:solidFill>
                <a:latin typeface="Arial" panose="020B0604020202020204" pitchFamily="34" charset="0"/>
                <a:cs typeface="Arial" panose="020B0604020202020204" pitchFamily="34" charset="0"/>
              </a:rPr>
              <a:t>OpenDRIVE</a:t>
            </a:r>
            <a:r>
              <a:rPr lang="en-US" sz="1200">
                <a:solidFill>
                  <a:srgbClr val="007833"/>
                </a:solidFill>
                <a:latin typeface="Arial" panose="020B0604020202020204" pitchFamily="34" charset="0"/>
                <a:cs typeface="Arial" panose="020B0604020202020204" pitchFamily="34" charset="0"/>
              </a:rPr>
              <a:t> ID</a:t>
            </a:r>
          </a:p>
        </p:txBody>
      </p:sp>
      <p:grpSp>
        <p:nvGrpSpPr>
          <p:cNvPr id="10" name="Group 9">
            <a:extLst>
              <a:ext uri="{FF2B5EF4-FFF2-40B4-BE49-F238E27FC236}">
                <a16:creationId xmlns:a16="http://schemas.microsoft.com/office/drawing/2014/main" id="{DA0B0628-BC43-A258-58A7-D2ECEAD529BD}"/>
              </a:ext>
            </a:extLst>
          </p:cNvPr>
          <p:cNvGrpSpPr/>
          <p:nvPr/>
        </p:nvGrpSpPr>
        <p:grpSpPr>
          <a:xfrm>
            <a:off x="7142221" y="1992560"/>
            <a:ext cx="4961104" cy="2575555"/>
            <a:chOff x="7230896" y="2300345"/>
            <a:chExt cx="4961104" cy="2575555"/>
          </a:xfrm>
        </p:grpSpPr>
        <p:sp>
          <p:nvSpPr>
            <p:cNvPr id="11" name="TextBox 10">
              <a:extLst>
                <a:ext uri="{FF2B5EF4-FFF2-40B4-BE49-F238E27FC236}">
                  <a16:creationId xmlns:a16="http://schemas.microsoft.com/office/drawing/2014/main" id="{B2E261D2-A047-B5DC-5540-539F16544F4A}"/>
                </a:ext>
              </a:extLst>
            </p:cNvPr>
            <p:cNvSpPr txBox="1"/>
            <p:nvPr/>
          </p:nvSpPr>
          <p:spPr>
            <a:xfrm>
              <a:off x="7230896" y="2311352"/>
              <a:ext cx="4961104" cy="2564548"/>
            </a:xfrm>
            <a:prstGeom prst="rect">
              <a:avLst/>
            </a:prstGeom>
            <a:solidFill>
              <a:schemeClr val="bg1">
                <a:lumMod val="85000"/>
              </a:schemeClr>
            </a:solidFill>
          </p:spPr>
          <p:txBody>
            <a:bodyPr wrap="square" rtlCol="0">
              <a:spAutoFit/>
            </a:bodyPr>
            <a:lstStyle/>
            <a:p>
              <a:pPr algn="l">
                <a:lnSpc>
                  <a:spcPct val="90000"/>
                </a:lnSpc>
              </a:pPr>
              <a:endParaRPr lang="en-US" sz="1050">
                <a:latin typeface="Arial" panose="020B0604020202020204" pitchFamily="34" charset="0"/>
                <a:cs typeface="Arial" panose="020B0604020202020204" pitchFamily="34" charset="0"/>
              </a:endParaRPr>
            </a:p>
            <a:p>
              <a:pPr algn="l">
                <a:lnSpc>
                  <a:spcPct val="90000"/>
                </a:lnSpc>
              </a:pPr>
              <a:r>
                <a:rPr lang="en-US" sz="1200">
                  <a:latin typeface="Arial" panose="020B0604020202020204" pitchFamily="34" charset="0"/>
                  <a:cs typeface="Arial" panose="020B0604020202020204" pitchFamily="34" charset="0"/>
                </a:rPr>
                <a:t>Traffic: </a:t>
              </a:r>
            </a:p>
            <a:p>
              <a:pPr marL="285750" indent="-285750" algn="l">
                <a:lnSpc>
                  <a:spcPct val="90000"/>
                </a:lnSpc>
                <a:buFontTx/>
                <a:buChar char="-"/>
              </a:pPr>
              <a:r>
                <a:rPr lang="en-US" sz="1200">
                  <a:latin typeface="Arial" panose="020B0604020202020204" pitchFamily="34" charset="0"/>
                  <a:cs typeface="Arial" panose="020B0604020202020204" pitchFamily="34" charset="0"/>
                </a:rPr>
                <a:t>Volume </a:t>
              </a:r>
            </a:p>
            <a:p>
              <a:pPr marL="285750" indent="-285750" algn="l">
                <a:lnSpc>
                  <a:spcPct val="90000"/>
                </a:lnSpc>
                <a:buFontTx/>
                <a:buChar char="-"/>
              </a:pPr>
              <a:r>
                <a:rPr lang="en-US" sz="1200">
                  <a:latin typeface="Arial" panose="020B0604020202020204" pitchFamily="34" charset="0"/>
                  <a:cs typeface="Arial" panose="020B0604020202020204" pitchFamily="34" charset="0"/>
                </a:rPr>
                <a:t>Turning Ratio</a:t>
              </a:r>
            </a:p>
            <a:p>
              <a:pPr algn="l">
                <a:lnSpc>
                  <a:spcPct val="90000"/>
                </a:lnSpc>
              </a:pPr>
              <a:r>
                <a:rPr lang="en-US" sz="1200">
                  <a:latin typeface="Arial" panose="020B0604020202020204" pitchFamily="34" charset="0"/>
                  <a:cs typeface="Arial" panose="020B0604020202020204" pitchFamily="34" charset="0"/>
                </a:rPr>
                <a:t>Network:</a:t>
              </a:r>
            </a:p>
            <a:p>
              <a:pPr marL="285750" indent="-285750" algn="l">
                <a:lnSpc>
                  <a:spcPct val="90000"/>
                </a:lnSpc>
                <a:buFontTx/>
                <a:buChar char="-"/>
              </a:pPr>
              <a:r>
                <a:rPr lang="en-US" sz="1200">
                  <a:latin typeface="Arial" panose="020B0604020202020204" pitchFamily="34" charset="0"/>
                  <a:cs typeface="Arial" panose="020B0604020202020204" pitchFamily="34" charset="0"/>
                </a:rPr>
                <a:t>Network Name</a:t>
              </a:r>
            </a:p>
            <a:p>
              <a:pPr marL="285750" indent="-285750" algn="l">
                <a:lnSpc>
                  <a:spcPct val="90000"/>
                </a:lnSpc>
                <a:buFontTx/>
                <a:buChar char="-"/>
              </a:pPr>
              <a:r>
                <a:rPr lang="en-US" sz="1200">
                  <a:latin typeface="Arial" panose="020B0604020202020204" pitchFamily="34" charset="0"/>
                  <a:cs typeface="Arial" panose="020B0604020202020204" pitchFamily="34" charset="0"/>
                </a:rPr>
                <a:t>Network Bounding Box Vertices Coordinates (latitude, longitudes)</a:t>
              </a:r>
            </a:p>
            <a:p>
              <a:pPr marL="285750" indent="-285750" algn="l">
                <a:lnSpc>
                  <a:spcPct val="90000"/>
                </a:lnSpc>
                <a:buFontTx/>
                <a:buChar char="-"/>
              </a:pPr>
              <a:r>
                <a:rPr lang="en-US" sz="1200">
                  <a:latin typeface="Arial" panose="020B0604020202020204" pitchFamily="34" charset="0"/>
                  <a:cs typeface="Arial" panose="020B0604020202020204" pitchFamily="34" charset="0"/>
                </a:rPr>
                <a:t>Elevation Map</a:t>
              </a:r>
            </a:p>
            <a:p>
              <a:pPr algn="l">
                <a:lnSpc>
                  <a:spcPct val="90000"/>
                </a:lnSpc>
              </a:pPr>
              <a:r>
                <a:rPr lang="en-US" sz="1200">
                  <a:latin typeface="Arial" panose="020B0604020202020204" pitchFamily="34" charset="0"/>
                  <a:cs typeface="Arial" panose="020B0604020202020204" pitchFamily="34" charset="0"/>
                </a:rPr>
                <a:t>Control:</a:t>
              </a:r>
            </a:p>
            <a:p>
              <a:pPr marL="285750" indent="-285750" algn="l">
                <a:lnSpc>
                  <a:spcPct val="90000"/>
                </a:lnSpc>
                <a:buFontTx/>
                <a:buChar char="-"/>
              </a:pPr>
              <a:r>
                <a:rPr lang="en-US" sz="1200">
                  <a:latin typeface="Arial" panose="020B0604020202020204" pitchFamily="34" charset="0"/>
                  <a:cs typeface="Arial" panose="020B0604020202020204" pitchFamily="34" charset="0"/>
                </a:rPr>
                <a:t>Signal Timing Plan in UTDF format</a:t>
              </a:r>
            </a:p>
            <a:p>
              <a:pPr algn="l">
                <a:lnSpc>
                  <a:spcPct val="90000"/>
                </a:lnSpc>
              </a:pPr>
              <a:r>
                <a:rPr lang="en-US" sz="1200">
                  <a:latin typeface="Arial" panose="020B0604020202020204" pitchFamily="34" charset="0"/>
                  <a:cs typeface="Arial" panose="020B0604020202020204" pitchFamily="34" charset="0"/>
                </a:rPr>
                <a:t>Application:</a:t>
              </a:r>
            </a:p>
            <a:p>
              <a:pPr marL="285750" indent="-285750" algn="l">
                <a:lnSpc>
                  <a:spcPct val="90000"/>
                </a:lnSpc>
                <a:buFontTx/>
                <a:buChar char="-"/>
              </a:pPr>
              <a:r>
                <a:rPr lang="en-US" sz="1200">
                  <a:latin typeface="Arial" panose="020B0604020202020204" pitchFamily="34" charset="0"/>
                  <a:cs typeface="Arial" panose="020B0604020202020204" pitchFamily="34" charset="0"/>
                </a:rPr>
                <a:t>Application Type. e.g., AV</a:t>
              </a:r>
            </a:p>
            <a:p>
              <a:pPr marL="285750" indent="-285750" algn="l">
                <a:lnSpc>
                  <a:spcPct val="90000"/>
                </a:lnSpc>
                <a:buFontTx/>
                <a:buChar char="-"/>
              </a:pPr>
              <a:r>
                <a:rPr lang="en-US" sz="1200">
                  <a:latin typeface="Arial" panose="020B0604020202020204" pitchFamily="34" charset="0"/>
                  <a:cs typeface="Arial" panose="020B0604020202020204" pitchFamily="34" charset="0"/>
                </a:rPr>
                <a:t>Simulator</a:t>
              </a:r>
            </a:p>
            <a:p>
              <a:pPr marL="285750" indent="-285750" algn="l">
                <a:lnSpc>
                  <a:spcPct val="90000"/>
                </a:lnSpc>
                <a:buFontTx/>
                <a:buChar char="-"/>
              </a:pPr>
              <a:r>
                <a:rPr lang="en-US" sz="1200">
                  <a:latin typeface="Arial" panose="020B0604020202020204" pitchFamily="34" charset="0"/>
                  <a:cs typeface="Arial" panose="020B0604020202020204" pitchFamily="34" charset="0"/>
                </a:rPr>
                <a:t>Car Following Model</a:t>
              </a:r>
            </a:p>
            <a:p>
              <a:pPr marL="285750" indent="-285750" algn="l">
                <a:lnSpc>
                  <a:spcPct val="90000"/>
                </a:lnSpc>
                <a:buFontTx/>
                <a:buChar char="-"/>
              </a:pPr>
              <a:r>
                <a:rPr lang="en-US" sz="1200">
                  <a:latin typeface="Arial" panose="020B0604020202020204" pitchFamily="34" charset="0"/>
                  <a:cs typeface="Arial" panose="020B0604020202020204" pitchFamily="34" charset="0"/>
                </a:rPr>
                <a:t>Car Following Behavior Parameter Values </a:t>
              </a:r>
            </a:p>
          </p:txBody>
        </p:sp>
        <p:sp>
          <p:nvSpPr>
            <p:cNvPr id="12" name="TextBox 11">
              <a:extLst>
                <a:ext uri="{FF2B5EF4-FFF2-40B4-BE49-F238E27FC236}">
                  <a16:creationId xmlns:a16="http://schemas.microsoft.com/office/drawing/2014/main" id="{5EA96B99-BBF4-E6D9-C070-F0F59438E576}"/>
                </a:ext>
              </a:extLst>
            </p:cNvPr>
            <p:cNvSpPr txBox="1"/>
            <p:nvPr/>
          </p:nvSpPr>
          <p:spPr>
            <a:xfrm>
              <a:off x="8251546" y="2300345"/>
              <a:ext cx="2755717" cy="276999"/>
            </a:xfrm>
            <a:prstGeom prst="rect">
              <a:avLst/>
            </a:prstGeom>
            <a:noFill/>
          </p:spPr>
          <p:txBody>
            <a:bodyPr wrap="square">
              <a:spAutoFit/>
            </a:bodyPr>
            <a:lstStyle/>
            <a:p>
              <a:pPr algn="ctr"/>
              <a:r>
                <a:rPr lang="en-US" sz="1200" b="1">
                  <a:latin typeface="Arial" panose="020B0604020202020204" pitchFamily="34" charset="0"/>
                  <a:cs typeface="Arial" panose="020B0604020202020204" pitchFamily="34" charset="0"/>
                </a:rPr>
                <a:t>Data from User Input File </a:t>
              </a:r>
              <a:endParaRPr lang="en-US" sz="1200"/>
            </a:p>
          </p:txBody>
        </p:sp>
      </p:grpSp>
      <p:cxnSp>
        <p:nvCxnSpPr>
          <p:cNvPr id="13" name="Straight Arrow Connector 12">
            <a:extLst>
              <a:ext uri="{FF2B5EF4-FFF2-40B4-BE49-F238E27FC236}">
                <a16:creationId xmlns:a16="http://schemas.microsoft.com/office/drawing/2014/main" id="{36725490-64F7-205B-6CAD-7C17831D7032}"/>
              </a:ext>
            </a:extLst>
          </p:cNvPr>
          <p:cNvCxnSpPr>
            <a:endCxn id="5" idx="1"/>
          </p:cNvCxnSpPr>
          <p:nvPr/>
        </p:nvCxnSpPr>
        <p:spPr>
          <a:xfrm>
            <a:off x="4892058" y="2803353"/>
            <a:ext cx="425081" cy="0"/>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064777D-7FD2-845B-E0E3-55DFC4C69526}"/>
              </a:ext>
            </a:extLst>
          </p:cNvPr>
          <p:cNvCxnSpPr>
            <a:cxnSpLocks/>
            <a:stCxn id="5" idx="3"/>
          </p:cNvCxnSpPr>
          <p:nvPr/>
        </p:nvCxnSpPr>
        <p:spPr>
          <a:xfrm>
            <a:off x="6844439" y="2803353"/>
            <a:ext cx="297782" cy="0"/>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48C4D6-8261-2A96-D394-1E61C85B0606}"/>
              </a:ext>
            </a:extLst>
          </p:cNvPr>
          <p:cNvCxnSpPr>
            <a:cxnSpLocks/>
            <a:endCxn id="6" idx="1"/>
          </p:cNvCxnSpPr>
          <p:nvPr/>
        </p:nvCxnSpPr>
        <p:spPr>
          <a:xfrm>
            <a:off x="4892058" y="3716235"/>
            <a:ext cx="425082" cy="1213631"/>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659CE6F-40E5-4C20-A730-BF0A1727AE3A}"/>
              </a:ext>
            </a:extLst>
          </p:cNvPr>
          <p:cNvCxnSpPr>
            <a:cxnSpLocks/>
            <a:endCxn id="8" idx="1"/>
          </p:cNvCxnSpPr>
          <p:nvPr/>
        </p:nvCxnSpPr>
        <p:spPr>
          <a:xfrm>
            <a:off x="7576488" y="4929865"/>
            <a:ext cx="245908" cy="1"/>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04A5782-B368-EFAD-4E5E-ED142575C677}"/>
              </a:ext>
            </a:extLst>
          </p:cNvPr>
          <p:cNvCxnSpPr>
            <a:cxnSpLocks/>
            <a:stCxn id="7" idx="3"/>
            <a:endCxn id="9" idx="1"/>
          </p:cNvCxnSpPr>
          <p:nvPr/>
        </p:nvCxnSpPr>
        <p:spPr>
          <a:xfrm>
            <a:off x="7576488" y="5807194"/>
            <a:ext cx="245907" cy="0"/>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4076183D-A9CD-464A-41CA-83D763BBB0B5}"/>
              </a:ext>
            </a:extLst>
          </p:cNvPr>
          <p:cNvCxnSpPr>
            <a:cxnSpLocks/>
          </p:cNvCxnSpPr>
          <p:nvPr/>
        </p:nvCxnSpPr>
        <p:spPr>
          <a:xfrm>
            <a:off x="4892058" y="4804219"/>
            <a:ext cx="420985" cy="1038528"/>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397C8C6-5738-72EA-7A62-2DBCF1855F22}"/>
              </a:ext>
            </a:extLst>
          </p:cNvPr>
          <p:cNvSpPr txBox="1"/>
          <p:nvPr/>
        </p:nvSpPr>
        <p:spPr>
          <a:xfrm>
            <a:off x="451411" y="923575"/>
            <a:ext cx="11740589" cy="1015663"/>
          </a:xfrm>
          <a:prstGeom prst="rect">
            <a:avLst/>
          </a:prstGeom>
          <a:noFill/>
        </p:spPr>
        <p:txBody>
          <a:bodyPr wrap="square">
            <a:spAutoFit/>
          </a:bodyPr>
          <a:lstStyle/>
          <a:p>
            <a:r>
              <a:rPr lang="en-US" sz="2000" err="1">
                <a:latin typeface="Arial" panose="020B0604020202020204" pitchFamily="34" charset="0"/>
                <a:cs typeface="Arial" panose="020B0604020202020204" pitchFamily="34" charset="0"/>
              </a:rPr>
              <a:t>RealTwin</a:t>
            </a:r>
            <a:r>
              <a:rPr lang="en-US" sz="2000">
                <a:latin typeface="Arial" panose="020B0604020202020204" pitchFamily="34" charset="0"/>
                <a:cs typeface="Arial" panose="020B0604020202020204" pitchFamily="34" charset="0"/>
              </a:rPr>
              <a:t> Classes</a:t>
            </a:r>
            <a:r>
              <a:rPr lang="en-US" sz="2000">
                <a:solidFill>
                  <a:prstClr val="black"/>
                </a:solidFill>
                <a:latin typeface="Arial" panose="020B0604020202020204" pitchFamily="34" charset="0"/>
                <a:cs typeface="Arial" panose="020B0604020202020204" pitchFamily="34" charset="0"/>
              </a:rPr>
              <a:t> </a:t>
            </a:r>
            <a:r>
              <a:rPr lang="en-US" sz="2000" err="1">
                <a:solidFill>
                  <a:prstClr val="black"/>
                </a:solidFill>
                <a:latin typeface="Arial" panose="020B0604020202020204" pitchFamily="34" charset="0"/>
                <a:cs typeface="Arial" panose="020B0604020202020204" pitchFamily="34" charset="0"/>
              </a:rPr>
              <a:t>UserInputs</a:t>
            </a:r>
            <a:r>
              <a:rPr lang="en-US" sz="2000">
                <a:latin typeface="Arial" panose="020B0604020202020204" pitchFamily="34" charset="0"/>
                <a:cs typeface="Arial" panose="020B0604020202020204" pitchFamily="34" charset="0"/>
              </a:rPr>
              <a:t>, </a:t>
            </a:r>
            <a:r>
              <a:rPr lang="en-US" sz="2000" err="1">
                <a:solidFill>
                  <a:prstClr val="black"/>
                </a:solidFill>
                <a:latin typeface="Arial" panose="020B0604020202020204" pitchFamily="34" charset="0"/>
                <a:cs typeface="Arial" panose="020B0604020202020204" pitchFamily="34" charset="0"/>
              </a:rPr>
              <a:t>AbstractScenario</a:t>
            </a:r>
            <a:r>
              <a:rPr lang="en-US" sz="2000">
                <a:latin typeface="Arial" panose="020B0604020202020204" pitchFamily="34" charset="0"/>
                <a:cs typeface="Arial" panose="020B0604020202020204" pitchFamily="34" charset="0"/>
              </a:rPr>
              <a:t>, and </a:t>
            </a:r>
            <a:r>
              <a:rPr lang="en-US" sz="2000" err="1">
                <a:solidFill>
                  <a:prstClr val="black"/>
                </a:solidFill>
                <a:latin typeface="Arial" panose="020B0604020202020204" pitchFamily="34" charset="0"/>
                <a:cs typeface="Arial" panose="020B0604020202020204" pitchFamily="34" charset="0"/>
              </a:rPr>
              <a:t>ConcreteScenario</a:t>
            </a:r>
            <a:r>
              <a:rPr lang="en-US" sz="2000">
                <a:latin typeface="Arial" panose="020B0604020202020204" pitchFamily="34" charset="0"/>
                <a:cs typeface="Arial" panose="020B0604020202020204" pitchFamily="34" charset="0"/>
              </a:rPr>
              <a:t> to prepare all inputs – network, traffic, controls, and application parameters for the </a:t>
            </a:r>
            <a:r>
              <a:rPr lang="en-US" sz="2000" err="1">
                <a:solidFill>
                  <a:prstClr val="black"/>
                </a:solidFill>
                <a:latin typeface="Arial" panose="020B0604020202020204" pitchFamily="34" charset="0"/>
                <a:cs typeface="Arial" panose="020B0604020202020204" pitchFamily="34" charset="0"/>
              </a:rPr>
              <a:t>RealTwin.Simulation</a:t>
            </a:r>
            <a:r>
              <a:rPr lang="en-US" sz="2000">
                <a:solidFill>
                  <a:prstClr val="black"/>
                </a:solidFill>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to generate simulation scenario in </a:t>
            </a:r>
            <a:r>
              <a:rPr lang="en-US" sz="2000" err="1">
                <a:latin typeface="Arial" panose="020B0604020202020204" pitchFamily="34" charset="0"/>
                <a:cs typeface="Arial" panose="020B0604020202020204" pitchFamily="34" charset="0"/>
              </a:rPr>
              <a:t>Aimsun</a:t>
            </a:r>
            <a:r>
              <a:rPr lang="en-US" sz="2000">
                <a:latin typeface="Arial" panose="020B0604020202020204" pitchFamily="34" charset="0"/>
                <a:cs typeface="Arial" panose="020B0604020202020204" pitchFamily="34" charset="0"/>
              </a:rPr>
              <a:t>, VISSIM and SUMO.</a:t>
            </a:r>
          </a:p>
        </p:txBody>
      </p:sp>
      <p:pic>
        <p:nvPicPr>
          <p:cNvPr id="20" name="Picture 19" descr="A picture containing text, clipart&#10;&#10;Description automatically generated">
            <a:extLst>
              <a:ext uri="{FF2B5EF4-FFF2-40B4-BE49-F238E27FC236}">
                <a16:creationId xmlns:a16="http://schemas.microsoft.com/office/drawing/2014/main" id="{A202A5A4-F613-96DE-517F-64E1832919FF}"/>
              </a:ext>
            </a:extLst>
          </p:cNvPr>
          <p:cNvPicPr>
            <a:picLocks noChangeAspect="1"/>
          </p:cNvPicPr>
          <p:nvPr/>
        </p:nvPicPr>
        <p:blipFill>
          <a:blip r:embed="rId3"/>
          <a:stretch>
            <a:fillRect/>
          </a:stretch>
        </p:blipFill>
        <p:spPr>
          <a:xfrm>
            <a:off x="11320133" y="13302"/>
            <a:ext cx="871867" cy="917755"/>
          </a:xfrm>
          <a:prstGeom prst="rect">
            <a:avLst/>
          </a:prstGeom>
        </p:spPr>
      </p:pic>
    </p:spTree>
    <p:extLst>
      <p:ext uri="{BB962C8B-B14F-4D97-AF65-F5344CB8AC3E}">
        <p14:creationId xmlns:p14="http://schemas.microsoft.com/office/powerpoint/2010/main" val="150156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4EA4-0E9E-5DF9-2C5D-3FBF77A508DD}"/>
              </a:ext>
            </a:extLst>
          </p:cNvPr>
          <p:cNvSpPr>
            <a:spLocks noGrp="1"/>
          </p:cNvSpPr>
          <p:nvPr>
            <p:ph type="title"/>
          </p:nvPr>
        </p:nvSpPr>
        <p:spPr/>
        <p:txBody>
          <a:bodyPr/>
          <a:lstStyle/>
          <a:p>
            <a:r>
              <a:rPr lang="en-US"/>
              <a:t>Progress on Real-Twin Tool</a:t>
            </a:r>
          </a:p>
        </p:txBody>
      </p:sp>
      <p:pic>
        <p:nvPicPr>
          <p:cNvPr id="4" name="Picture 3" descr="Timeline&#10;&#10;Description automatically generated">
            <a:extLst>
              <a:ext uri="{FF2B5EF4-FFF2-40B4-BE49-F238E27FC236}">
                <a16:creationId xmlns:a16="http://schemas.microsoft.com/office/drawing/2014/main" id="{D9A492E0-186D-F6EE-A8F3-8C34FC309EE7}"/>
              </a:ext>
            </a:extLst>
          </p:cNvPr>
          <p:cNvPicPr>
            <a:picLocks noChangeAspect="1"/>
          </p:cNvPicPr>
          <p:nvPr/>
        </p:nvPicPr>
        <p:blipFill>
          <a:blip r:embed="rId2"/>
          <a:stretch>
            <a:fillRect/>
          </a:stretch>
        </p:blipFill>
        <p:spPr>
          <a:xfrm>
            <a:off x="429767" y="1019885"/>
            <a:ext cx="4604482" cy="4818230"/>
          </a:xfrm>
          <a:prstGeom prst="rect">
            <a:avLst/>
          </a:prstGeom>
        </p:spPr>
      </p:pic>
      <p:sp>
        <p:nvSpPr>
          <p:cNvPr id="5" name="TextBox 4">
            <a:extLst>
              <a:ext uri="{FF2B5EF4-FFF2-40B4-BE49-F238E27FC236}">
                <a16:creationId xmlns:a16="http://schemas.microsoft.com/office/drawing/2014/main" id="{B74AEE09-1AC3-E332-CADE-7490D6B9B030}"/>
              </a:ext>
            </a:extLst>
          </p:cNvPr>
          <p:cNvSpPr txBox="1"/>
          <p:nvPr/>
        </p:nvSpPr>
        <p:spPr>
          <a:xfrm>
            <a:off x="5634494" y="1819428"/>
            <a:ext cx="6557401" cy="738664"/>
          </a:xfrm>
          <a:prstGeom prst="rect">
            <a:avLst/>
          </a:prstGeom>
          <a:solidFill>
            <a:srgbClr val="E9F1DE">
              <a:alpha val="74000"/>
            </a:srgbClr>
          </a:solidFill>
          <a:ln>
            <a:noFill/>
          </a:ln>
        </p:spPr>
        <p:txBody>
          <a:bodyPr wrap="square">
            <a:spAutoFit/>
          </a:bodyPr>
          <a:lstStyle/>
          <a:p>
            <a:r>
              <a:rPr lang="en-US" sz="1400" b="1">
                <a:latin typeface="Arial" panose="020B0604020202020204" pitchFamily="34" charset="0"/>
                <a:cs typeface="Arial" panose="020B0604020202020204" pitchFamily="34" charset="0"/>
              </a:rPr>
              <a:t>Intermediate Variables</a:t>
            </a:r>
          </a:p>
          <a:p>
            <a:r>
              <a:rPr lang="en-US" sz="1400">
                <a:latin typeface="Arial" panose="020B0604020202020204" pitchFamily="34" charset="0"/>
                <a:cs typeface="Arial" panose="020B0604020202020204" pitchFamily="34" charset="0"/>
              </a:rPr>
              <a:t>(intermediate variables updated to map with network and include all scenario elements)</a:t>
            </a:r>
          </a:p>
        </p:txBody>
      </p:sp>
      <p:sp>
        <p:nvSpPr>
          <p:cNvPr id="6" name="TextBox 5">
            <a:extLst>
              <a:ext uri="{FF2B5EF4-FFF2-40B4-BE49-F238E27FC236}">
                <a16:creationId xmlns:a16="http://schemas.microsoft.com/office/drawing/2014/main" id="{35C6A312-52B2-F833-FFDA-6C04EE10E5BA}"/>
              </a:ext>
            </a:extLst>
          </p:cNvPr>
          <p:cNvSpPr txBox="1"/>
          <p:nvPr/>
        </p:nvSpPr>
        <p:spPr>
          <a:xfrm>
            <a:off x="5625279" y="2652866"/>
            <a:ext cx="6557401" cy="738664"/>
          </a:xfrm>
          <a:prstGeom prst="rect">
            <a:avLst/>
          </a:prstGeom>
          <a:solidFill>
            <a:srgbClr val="FC978C">
              <a:alpha val="32549"/>
            </a:srgbClr>
          </a:solidFill>
          <a:ln>
            <a:noFill/>
          </a:ln>
        </p:spPr>
        <p:txBody>
          <a:bodyPr wrap="square">
            <a:spAutoFit/>
          </a:bodyPr>
          <a:lstStyle>
            <a:defPPr>
              <a:defRPr lang="en-US"/>
            </a:defPPr>
            <a:lvl1pPr>
              <a:defRPr sz="1600"/>
            </a:lvl1pPr>
          </a:lstStyle>
          <a:p>
            <a:r>
              <a:rPr lang="en-US" sz="1400">
                <a:latin typeface="Arial" panose="020B0604020202020204" pitchFamily="34" charset="0"/>
                <a:cs typeface="Arial" panose="020B0604020202020204" pitchFamily="34" charset="0"/>
              </a:rPr>
              <a:t>Network, Demand, Controls, and Application Parameters from </a:t>
            </a:r>
            <a:r>
              <a:rPr lang="en-US" sz="1400" err="1">
                <a:solidFill>
                  <a:prstClr val="black"/>
                </a:solidFill>
                <a:latin typeface="Courier New" panose="02070309020205020404" pitchFamily="49" charset="0"/>
                <a:cs typeface="Courier New" panose="02070309020205020404" pitchFamily="49" charset="0"/>
              </a:rPr>
              <a:t>ConcreteScenario</a:t>
            </a:r>
            <a:r>
              <a:rPr lang="en-US" sz="1400">
                <a:latin typeface="Arial" panose="020B0604020202020204" pitchFamily="34" charset="0"/>
                <a:cs typeface="Arial" panose="020B0604020202020204" pitchFamily="34" charset="0"/>
              </a:rPr>
              <a:t> used by the </a:t>
            </a:r>
            <a:r>
              <a:rPr lang="en-US" sz="1400" b="1">
                <a:latin typeface="Arial" panose="020B0604020202020204" pitchFamily="34" charset="0"/>
                <a:cs typeface="Arial" panose="020B0604020202020204" pitchFamily="34" charset="0"/>
              </a:rPr>
              <a:t>Simulation</a:t>
            </a:r>
            <a:r>
              <a:rPr lang="en-US" sz="1400">
                <a:latin typeface="Arial" panose="020B0604020202020204" pitchFamily="34" charset="0"/>
                <a:cs typeface="Arial" panose="020B0604020202020204" pitchFamily="34" charset="0"/>
              </a:rPr>
              <a:t> to generate scenario using the respective simulator. </a:t>
            </a:r>
          </a:p>
        </p:txBody>
      </p:sp>
      <p:sp>
        <p:nvSpPr>
          <p:cNvPr id="7" name="TextBox 6">
            <a:extLst>
              <a:ext uri="{FF2B5EF4-FFF2-40B4-BE49-F238E27FC236}">
                <a16:creationId xmlns:a16="http://schemas.microsoft.com/office/drawing/2014/main" id="{EBA4FEE7-1411-1538-6DF8-A1C93E4A7F7A}"/>
              </a:ext>
            </a:extLst>
          </p:cNvPr>
          <p:cNvSpPr txBox="1"/>
          <p:nvPr/>
        </p:nvSpPr>
        <p:spPr>
          <a:xfrm>
            <a:off x="5634494" y="3486305"/>
            <a:ext cx="6557401" cy="2031325"/>
          </a:xfrm>
          <a:prstGeom prst="rect">
            <a:avLst/>
          </a:prstGeom>
          <a:solidFill>
            <a:srgbClr val="C198E0">
              <a:alpha val="36863"/>
            </a:srgbClr>
          </a:solidFill>
          <a:ln>
            <a:noFill/>
          </a:ln>
        </p:spPr>
        <p:txBody>
          <a:bodyPr wrap="square">
            <a:spAutoFit/>
          </a:bodyPr>
          <a:lstStyle>
            <a:defPPr>
              <a:defRPr lang="en-US"/>
            </a:defPPr>
            <a:lvl1pPr>
              <a:defRPr sz="1600"/>
            </a:lvl1pPr>
          </a:lstStyle>
          <a:p>
            <a:r>
              <a:rPr lang="en-US" sz="1400">
                <a:latin typeface="Arial" panose="020B0604020202020204" pitchFamily="34" charset="0"/>
                <a:cs typeface="Arial" panose="020B0604020202020204" pitchFamily="34" charset="0"/>
              </a:rPr>
              <a:t>Simulated scenario is calibrated in the Calibration module: </a:t>
            </a:r>
          </a:p>
          <a:p>
            <a:pPr marL="285750" indent="-285750">
              <a:buFont typeface="Courier New" panose="02070309020205020404" pitchFamily="49" charset="0"/>
              <a:buChar char="o"/>
            </a:pPr>
            <a:r>
              <a:rPr lang="en-US" sz="1400" b="1">
                <a:latin typeface="Arial" panose="020B0604020202020204" pitchFamily="34" charset="0"/>
                <a:cs typeface="Arial" panose="020B0604020202020204" pitchFamily="34" charset="0"/>
              </a:rPr>
              <a:t>Verifiers</a:t>
            </a:r>
            <a:r>
              <a:rPr lang="en-US" sz="1400">
                <a:latin typeface="Arial" panose="020B0604020202020204" pitchFamily="34" charset="0"/>
                <a:cs typeface="Arial" panose="020B0604020202020204" pitchFamily="34" charset="0"/>
              </a:rPr>
              <a:t>. Simulation outputs and </a:t>
            </a:r>
            <a:r>
              <a:rPr lang="en-US" sz="1400" err="1">
                <a:solidFill>
                  <a:prstClr val="black"/>
                </a:solidFill>
                <a:latin typeface="Courier New" panose="02070309020205020404" pitchFamily="49" charset="0"/>
                <a:cs typeface="Courier New" panose="02070309020205020404" pitchFamily="49" charset="0"/>
              </a:rPr>
              <a:t>ConcreteScenario</a:t>
            </a:r>
            <a:r>
              <a:rPr lang="en-US" sz="1400">
                <a:latin typeface="Arial" panose="020B0604020202020204" pitchFamily="34" charset="0"/>
                <a:cs typeface="Arial" panose="020B0604020202020204" pitchFamily="34" charset="0"/>
              </a:rPr>
              <a:t> intermediate variable values compared to verify simulation inputs.</a:t>
            </a:r>
          </a:p>
          <a:p>
            <a:pPr marL="285750" indent="-285750">
              <a:buFont typeface="Courier New" panose="02070309020205020404" pitchFamily="49" charset="0"/>
              <a:buChar char="o"/>
            </a:pPr>
            <a:r>
              <a:rPr lang="en-US" sz="1400" b="1">
                <a:latin typeface="Arial" panose="020B0604020202020204" pitchFamily="34" charset="0"/>
                <a:cs typeface="Arial" panose="020B0604020202020204" pitchFamily="34" charset="0"/>
              </a:rPr>
              <a:t>Calibrators</a:t>
            </a:r>
            <a:r>
              <a:rPr lang="en-US" sz="1400">
                <a:latin typeface="Arial" panose="020B0604020202020204" pitchFamily="34" charset="0"/>
                <a:cs typeface="Arial" panose="020B0604020202020204" pitchFamily="34" charset="0"/>
              </a:rPr>
              <a:t>. Calibrators include:</a:t>
            </a:r>
          </a:p>
          <a:p>
            <a:pPr marL="742950" lvl="1" indent="-285750">
              <a:buFont typeface="Courier New" panose="02070309020205020404" pitchFamily="49" charset="0"/>
              <a:buChar char="o"/>
            </a:pPr>
            <a:r>
              <a:rPr lang="en-US" sz="1400" err="1">
                <a:solidFill>
                  <a:prstClr val="black"/>
                </a:solidFill>
                <a:latin typeface="Courier New" panose="02070309020205020404" pitchFamily="49" charset="0"/>
                <a:cs typeface="Courier New" panose="02070309020205020404" pitchFamily="49" charset="0"/>
              </a:rPr>
              <a:t>CalibrationTargetEvaluators</a:t>
            </a:r>
            <a:r>
              <a:rPr lang="en-US" sz="1400">
                <a:latin typeface="Arial" panose="020B0604020202020204" pitchFamily="34" charset="0"/>
                <a:cs typeface="Arial" panose="020B0604020202020204" pitchFamily="34" charset="0"/>
              </a:rPr>
              <a:t> to estimate calibration target measures.</a:t>
            </a:r>
          </a:p>
          <a:p>
            <a:pPr marL="742950" lvl="1" indent="-285750">
              <a:buFont typeface="Courier New" panose="02070309020205020404" pitchFamily="49" charset="0"/>
              <a:buChar char="o"/>
            </a:pPr>
            <a:r>
              <a:rPr lang="en-US" sz="1400" err="1">
                <a:solidFill>
                  <a:prstClr val="black"/>
                </a:solidFill>
                <a:latin typeface="Courier New" panose="02070309020205020404" pitchFamily="49" charset="0"/>
                <a:cs typeface="Courier New" panose="02070309020205020404" pitchFamily="49" charset="0"/>
              </a:rPr>
              <a:t>ParameterOptimizers</a:t>
            </a:r>
            <a:r>
              <a:rPr lang="en-US" sz="1400" i="1">
                <a:latin typeface="Arial" panose="020B0604020202020204" pitchFamily="34" charset="0"/>
                <a:cs typeface="Arial" panose="020B0604020202020204" pitchFamily="34" charset="0"/>
              </a:rPr>
              <a:t> </a:t>
            </a:r>
            <a:r>
              <a:rPr lang="en-US" sz="1400">
                <a:latin typeface="Arial" panose="020B0604020202020204" pitchFamily="34" charset="0"/>
                <a:cs typeface="Arial" panose="020B0604020202020204" pitchFamily="34" charset="0"/>
              </a:rPr>
              <a:t>to optimize the parameters to reach the calibration target measure goal.</a:t>
            </a:r>
          </a:p>
          <a:p>
            <a:pPr marL="285750" indent="-285750">
              <a:buFont typeface="Courier New" panose="02070309020205020404" pitchFamily="49" charset="0"/>
              <a:buChar char="o"/>
            </a:pPr>
            <a:r>
              <a:rPr lang="en-US" sz="1400" b="1">
                <a:latin typeface="Arial" panose="020B0604020202020204" pitchFamily="34" charset="0"/>
                <a:cs typeface="Arial" panose="020B0604020202020204" pitchFamily="34" charset="0"/>
              </a:rPr>
              <a:t>Validators</a:t>
            </a:r>
            <a:r>
              <a:rPr lang="en-US" sz="1400">
                <a:latin typeface="Arial" panose="020B0604020202020204" pitchFamily="34" charset="0"/>
                <a:cs typeface="Arial" panose="020B0604020202020204" pitchFamily="34" charset="0"/>
              </a:rPr>
              <a:t>. Validate the verified and calibrated model with real-world data.</a:t>
            </a:r>
          </a:p>
        </p:txBody>
      </p:sp>
      <p:cxnSp>
        <p:nvCxnSpPr>
          <p:cNvPr id="8" name="Straight Arrow Connector 7">
            <a:extLst>
              <a:ext uri="{FF2B5EF4-FFF2-40B4-BE49-F238E27FC236}">
                <a16:creationId xmlns:a16="http://schemas.microsoft.com/office/drawing/2014/main" id="{1E971344-74E3-455C-078E-239243EEF440}"/>
              </a:ext>
            </a:extLst>
          </p:cNvPr>
          <p:cNvCxnSpPr>
            <a:cxnSpLocks/>
          </p:cNvCxnSpPr>
          <p:nvPr/>
        </p:nvCxnSpPr>
        <p:spPr>
          <a:xfrm>
            <a:off x="4763345" y="2056661"/>
            <a:ext cx="871149" cy="0"/>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890EE92-0EB7-5AA0-EBA1-9B67D2C21AF0}"/>
              </a:ext>
            </a:extLst>
          </p:cNvPr>
          <p:cNvSpPr txBox="1"/>
          <p:nvPr/>
        </p:nvSpPr>
        <p:spPr>
          <a:xfrm>
            <a:off x="5510320" y="1084994"/>
            <a:ext cx="6681575" cy="584775"/>
          </a:xfrm>
          <a:prstGeom prst="rect">
            <a:avLst/>
          </a:prstGeom>
          <a:noFill/>
        </p:spPr>
        <p:txBody>
          <a:bodyPr wrap="square">
            <a:spAutoFit/>
          </a:bodyPr>
          <a:lstStyle/>
          <a:p>
            <a:r>
              <a:rPr lang="en-US" sz="1600" err="1"/>
              <a:t>RealTwin</a:t>
            </a:r>
            <a:r>
              <a:rPr lang="en-US" sz="1600"/>
              <a:t> Classes </a:t>
            </a:r>
            <a:r>
              <a:rPr lang="en-US" sz="1600">
                <a:solidFill>
                  <a:prstClr val="black"/>
                </a:solidFill>
                <a:latin typeface="Courier New" panose="02070309020205020404" pitchFamily="49" charset="0"/>
                <a:cs typeface="Courier New" panose="02070309020205020404" pitchFamily="49" charset="0"/>
              </a:rPr>
              <a:t>Simulation</a:t>
            </a:r>
            <a:r>
              <a:rPr lang="en-US" sz="1600"/>
              <a:t> and </a:t>
            </a:r>
            <a:r>
              <a:rPr lang="en-US" sz="1600">
                <a:solidFill>
                  <a:prstClr val="black"/>
                </a:solidFill>
                <a:latin typeface="Courier New" panose="02070309020205020404" pitchFamily="49" charset="0"/>
                <a:cs typeface="Courier New" panose="02070309020205020404" pitchFamily="49" charset="0"/>
              </a:rPr>
              <a:t>Calibration</a:t>
            </a:r>
            <a:r>
              <a:rPr lang="en-US" sz="1600"/>
              <a:t> used to generate simulation scenario in </a:t>
            </a:r>
            <a:r>
              <a:rPr lang="en-US" sz="1600" err="1"/>
              <a:t>Aimsun</a:t>
            </a:r>
            <a:r>
              <a:rPr lang="en-US" sz="1600"/>
              <a:t>, VISSIM and SUMO and to calibrate them.</a:t>
            </a:r>
          </a:p>
        </p:txBody>
      </p:sp>
      <p:cxnSp>
        <p:nvCxnSpPr>
          <p:cNvPr id="10" name="Straight Arrow Connector 9">
            <a:extLst>
              <a:ext uri="{FF2B5EF4-FFF2-40B4-BE49-F238E27FC236}">
                <a16:creationId xmlns:a16="http://schemas.microsoft.com/office/drawing/2014/main" id="{D515FBE7-48E1-90FF-A26C-BFEC382A5F71}"/>
              </a:ext>
            </a:extLst>
          </p:cNvPr>
          <p:cNvCxnSpPr>
            <a:cxnSpLocks/>
          </p:cNvCxnSpPr>
          <p:nvPr/>
        </p:nvCxnSpPr>
        <p:spPr>
          <a:xfrm>
            <a:off x="4771013" y="2996925"/>
            <a:ext cx="871149" cy="0"/>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28190B5-7285-CA05-8742-2CD1B14B7160}"/>
              </a:ext>
            </a:extLst>
          </p:cNvPr>
          <p:cNvCxnSpPr>
            <a:cxnSpLocks/>
          </p:cNvCxnSpPr>
          <p:nvPr/>
        </p:nvCxnSpPr>
        <p:spPr>
          <a:xfrm>
            <a:off x="4778665" y="4442768"/>
            <a:ext cx="871149" cy="0"/>
          </a:xfrm>
          <a:prstGeom prst="straightConnector1">
            <a:avLst/>
          </a:prstGeom>
          <a:ln w="2540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descr="A picture containing text, clipart&#10;&#10;Description automatically generated">
            <a:extLst>
              <a:ext uri="{FF2B5EF4-FFF2-40B4-BE49-F238E27FC236}">
                <a16:creationId xmlns:a16="http://schemas.microsoft.com/office/drawing/2014/main" id="{06D51D4E-7E3B-A06D-0FF6-F2369A8AC3DE}"/>
              </a:ext>
            </a:extLst>
          </p:cNvPr>
          <p:cNvPicPr>
            <a:picLocks noChangeAspect="1"/>
          </p:cNvPicPr>
          <p:nvPr/>
        </p:nvPicPr>
        <p:blipFill>
          <a:blip r:embed="rId3"/>
          <a:stretch>
            <a:fillRect/>
          </a:stretch>
        </p:blipFill>
        <p:spPr>
          <a:xfrm>
            <a:off x="11320133" y="13302"/>
            <a:ext cx="871867" cy="917755"/>
          </a:xfrm>
          <a:prstGeom prst="rect">
            <a:avLst/>
          </a:prstGeom>
        </p:spPr>
      </p:pic>
    </p:spTree>
    <p:extLst>
      <p:ext uri="{BB962C8B-B14F-4D97-AF65-F5344CB8AC3E}">
        <p14:creationId xmlns:p14="http://schemas.microsoft.com/office/powerpoint/2010/main" val="176776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4EA4-0E9E-5DF9-2C5D-3FBF77A508DD}"/>
              </a:ext>
            </a:extLst>
          </p:cNvPr>
          <p:cNvSpPr>
            <a:spLocks noGrp="1"/>
          </p:cNvSpPr>
          <p:nvPr>
            <p:ph type="title"/>
          </p:nvPr>
        </p:nvSpPr>
        <p:spPr/>
        <p:txBody>
          <a:bodyPr/>
          <a:lstStyle/>
          <a:p>
            <a:r>
              <a:rPr lang="en-US"/>
              <a:t>Use Case of Real-Twin for XIL </a:t>
            </a:r>
            <a:r>
              <a:rPr lang="en-US" err="1"/>
              <a:t>Cosimulation</a:t>
            </a:r>
            <a:r>
              <a:rPr lang="en-US"/>
              <a:t> </a:t>
            </a:r>
          </a:p>
        </p:txBody>
      </p:sp>
      <p:pic>
        <p:nvPicPr>
          <p:cNvPr id="5" name="2023-12-15 10-37-21">
            <a:hlinkClick r:id="" action="ppaction://media"/>
            <a:extLst>
              <a:ext uri="{FF2B5EF4-FFF2-40B4-BE49-F238E27FC236}">
                <a16:creationId xmlns:a16="http://schemas.microsoft.com/office/drawing/2014/main" id="{8C49400D-C047-4E02-AE3D-4863B7EFB0ED}"/>
              </a:ext>
            </a:extLst>
          </p:cNvPr>
          <p:cNvPicPr>
            <a:picLocks noChangeAspect="1"/>
          </p:cNvPicPr>
          <p:nvPr>
            <a:videoFile r:link="rId1"/>
            <p:extLst>
              <p:ext uri="{DAA4B4D4-6D71-4841-9C94-3DE7FCFB9230}">
                <p14:media xmlns:p14="http://schemas.microsoft.com/office/powerpoint/2010/main" r:embed="rId2">
                  <p14:trim st="28000"/>
                </p14:media>
              </p:ext>
            </p:extLst>
          </p:nvPr>
        </p:nvPicPr>
        <p:blipFill>
          <a:blip r:embed="rId4"/>
          <a:stretch>
            <a:fillRect/>
          </a:stretch>
        </p:blipFill>
        <p:spPr>
          <a:xfrm>
            <a:off x="1718965" y="1549659"/>
            <a:ext cx="7726118" cy="4345941"/>
          </a:xfrm>
          <a:prstGeom prst="rect">
            <a:avLst/>
          </a:prstGeom>
        </p:spPr>
      </p:pic>
      <p:sp>
        <p:nvSpPr>
          <p:cNvPr id="7" name="TextBox 6">
            <a:extLst>
              <a:ext uri="{FF2B5EF4-FFF2-40B4-BE49-F238E27FC236}">
                <a16:creationId xmlns:a16="http://schemas.microsoft.com/office/drawing/2014/main" id="{541F9DB6-599D-6AAA-DA3E-CBE17DD823CB}"/>
              </a:ext>
            </a:extLst>
          </p:cNvPr>
          <p:cNvSpPr txBox="1"/>
          <p:nvPr/>
        </p:nvSpPr>
        <p:spPr>
          <a:xfrm>
            <a:off x="1406387" y="1092051"/>
            <a:ext cx="6112564" cy="369332"/>
          </a:xfrm>
          <a:prstGeom prst="rect">
            <a:avLst/>
          </a:prstGeom>
          <a:noFill/>
        </p:spPr>
        <p:txBody>
          <a:bodyPr wrap="square">
            <a:spAutoFit/>
          </a:bodyPr>
          <a:lstStyle>
            <a:defPPr>
              <a:defRPr lang="en-US"/>
            </a:defPPr>
            <a:lvl1pPr>
              <a:lnSpc>
                <a:spcPct val="110000"/>
              </a:lnSpc>
              <a:spcBef>
                <a:spcPts val="600"/>
              </a:spcBef>
              <a:spcAft>
                <a:spcPts val="0"/>
              </a:spcAft>
              <a:defRPr sz="1800" b="1">
                <a:solidFill>
                  <a:srgbClr val="84B641"/>
                </a:solidFill>
                <a:latin typeface="Verdana"/>
                <a:ea typeface="Verdana"/>
                <a:cs typeface="Arial"/>
              </a:defRPr>
            </a:lvl1pPr>
          </a:lstStyle>
          <a:p>
            <a:r>
              <a:rPr lang="en-US"/>
              <a:t>IPG </a:t>
            </a:r>
            <a:r>
              <a:rPr lang="en-US" err="1"/>
              <a:t>CarMaker</a:t>
            </a:r>
            <a:r>
              <a:rPr lang="en-US"/>
              <a:t> +</a:t>
            </a:r>
            <a:r>
              <a:rPr lang="en-US" err="1"/>
              <a:t>Vissim</a:t>
            </a:r>
            <a:r>
              <a:rPr lang="en-US"/>
              <a:t> Co-simulation </a:t>
            </a:r>
          </a:p>
        </p:txBody>
      </p:sp>
      <p:pic>
        <p:nvPicPr>
          <p:cNvPr id="8" name="Picture 7" descr="A picture containing text, clipart&#10;&#10;Description automatically generated">
            <a:extLst>
              <a:ext uri="{FF2B5EF4-FFF2-40B4-BE49-F238E27FC236}">
                <a16:creationId xmlns:a16="http://schemas.microsoft.com/office/drawing/2014/main" id="{030A6261-58A1-752E-0B3F-4B5C00539DCD}"/>
              </a:ext>
            </a:extLst>
          </p:cNvPr>
          <p:cNvPicPr>
            <a:picLocks noChangeAspect="1"/>
          </p:cNvPicPr>
          <p:nvPr/>
        </p:nvPicPr>
        <p:blipFill>
          <a:blip r:embed="rId5"/>
          <a:stretch>
            <a:fillRect/>
          </a:stretch>
        </p:blipFill>
        <p:spPr>
          <a:xfrm>
            <a:off x="11320133" y="5958174"/>
            <a:ext cx="871867" cy="917755"/>
          </a:xfrm>
          <a:prstGeom prst="rect">
            <a:avLst/>
          </a:prstGeom>
        </p:spPr>
      </p:pic>
    </p:spTree>
    <p:extLst>
      <p:ext uri="{BB962C8B-B14F-4D97-AF65-F5344CB8AC3E}">
        <p14:creationId xmlns:p14="http://schemas.microsoft.com/office/powerpoint/2010/main" val="368708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F43E2-28A3-71E9-4539-971272EB9B21}"/>
              </a:ext>
            </a:extLst>
          </p:cNvPr>
          <p:cNvSpPr>
            <a:spLocks noGrp="1"/>
          </p:cNvSpPr>
          <p:nvPr>
            <p:ph type="title"/>
          </p:nvPr>
        </p:nvSpPr>
        <p:spPr>
          <a:xfrm>
            <a:off x="4345784" y="2801136"/>
            <a:ext cx="3784425" cy="1255728"/>
          </a:xfrm>
        </p:spPr>
        <p:txBody>
          <a:bodyPr/>
          <a:lstStyle/>
          <a:p>
            <a:r>
              <a:rPr lang="en-US"/>
              <a:t>Thank you</a:t>
            </a:r>
            <a:br>
              <a:rPr lang="en-US"/>
            </a:br>
            <a:br>
              <a:rPr lang="en-US"/>
            </a:br>
            <a:r>
              <a:rPr lang="en-US"/>
              <a:t>Questions?</a:t>
            </a:r>
          </a:p>
        </p:txBody>
      </p:sp>
      <p:pic>
        <p:nvPicPr>
          <p:cNvPr id="4" name="Picture 3" descr="A picture containing text, clipart&#10;&#10;Description automatically generated">
            <a:extLst>
              <a:ext uri="{FF2B5EF4-FFF2-40B4-BE49-F238E27FC236}">
                <a16:creationId xmlns:a16="http://schemas.microsoft.com/office/drawing/2014/main" id="{C162F1CD-BB89-D337-F65F-2865D91CFA1B}"/>
              </a:ext>
            </a:extLst>
          </p:cNvPr>
          <p:cNvPicPr>
            <a:picLocks noChangeAspect="1"/>
          </p:cNvPicPr>
          <p:nvPr/>
        </p:nvPicPr>
        <p:blipFill>
          <a:blip r:embed="rId2"/>
          <a:stretch>
            <a:fillRect/>
          </a:stretch>
        </p:blipFill>
        <p:spPr>
          <a:xfrm>
            <a:off x="9543559" y="13302"/>
            <a:ext cx="2648442" cy="2787834"/>
          </a:xfrm>
          <a:prstGeom prst="rect">
            <a:avLst/>
          </a:prstGeom>
        </p:spPr>
      </p:pic>
    </p:spTree>
    <p:extLst>
      <p:ext uri="{BB962C8B-B14F-4D97-AF65-F5344CB8AC3E}">
        <p14:creationId xmlns:p14="http://schemas.microsoft.com/office/powerpoint/2010/main" val="398735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FCA3C-D3DF-7F6D-02C1-E192D495C1F0}"/>
              </a:ext>
            </a:extLst>
          </p:cNvPr>
          <p:cNvSpPr>
            <a:spLocks noGrp="1"/>
          </p:cNvSpPr>
          <p:nvPr>
            <p:ph type="title"/>
          </p:nvPr>
        </p:nvSpPr>
        <p:spPr>
          <a:xfrm>
            <a:off x="429768" y="1352479"/>
            <a:ext cx="5413469" cy="480131"/>
          </a:xfrm>
        </p:spPr>
        <p:txBody>
          <a:bodyPr/>
          <a:lstStyle/>
          <a:p>
            <a:r>
              <a:rPr lang="en-US"/>
              <a:t>Backup slides</a:t>
            </a:r>
          </a:p>
        </p:txBody>
      </p:sp>
      <p:sp>
        <p:nvSpPr>
          <p:cNvPr id="5" name="Content Placeholder 4">
            <a:extLst>
              <a:ext uri="{FF2B5EF4-FFF2-40B4-BE49-F238E27FC236}">
                <a16:creationId xmlns:a16="http://schemas.microsoft.com/office/drawing/2014/main" id="{660B35FE-209A-28BA-B8C3-907449F563A8}"/>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10953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80ECBBD-79F6-DF3C-1E76-1AD2016A7F64}"/>
              </a:ext>
            </a:extLst>
          </p:cNvPr>
          <p:cNvSpPr txBox="1"/>
          <p:nvPr/>
        </p:nvSpPr>
        <p:spPr>
          <a:xfrm>
            <a:off x="450246" y="210440"/>
            <a:ext cx="11291508" cy="480131"/>
          </a:xfrm>
          <a:prstGeom prst="rect">
            <a:avLst/>
          </a:prstGeom>
          <a:noFill/>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UserInput</a:t>
            </a:r>
            <a:r>
              <a:rPr kumimoji="0" lang="en-US" sz="28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Template</a:t>
            </a:r>
          </a:p>
        </p:txBody>
      </p:sp>
      <p:pic>
        <p:nvPicPr>
          <p:cNvPr id="2" name="Picture 2">
            <a:extLst>
              <a:ext uri="{FF2B5EF4-FFF2-40B4-BE49-F238E27FC236}">
                <a16:creationId xmlns:a16="http://schemas.microsoft.com/office/drawing/2014/main" id="{6C69489C-16F9-CD20-BC6C-C6FA2D1A7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97" y="749563"/>
            <a:ext cx="4474170" cy="600075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50E76469-8E20-F0AD-741B-C8BFB88C5536}"/>
              </a:ext>
            </a:extLst>
          </p:cNvPr>
          <p:cNvSpPr/>
          <p:nvPr/>
        </p:nvSpPr>
        <p:spPr>
          <a:xfrm>
            <a:off x="5188123" y="764462"/>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0" name="Rectangle 9">
            <a:extLst>
              <a:ext uri="{FF2B5EF4-FFF2-40B4-BE49-F238E27FC236}">
                <a16:creationId xmlns:a16="http://schemas.microsoft.com/office/drawing/2014/main" id="{E18BDBB0-D197-F80D-280C-4620DEB0AF6F}"/>
              </a:ext>
            </a:extLst>
          </p:cNvPr>
          <p:cNvSpPr/>
          <p:nvPr/>
        </p:nvSpPr>
        <p:spPr>
          <a:xfrm>
            <a:off x="1582272" y="709675"/>
            <a:ext cx="1676400" cy="286317"/>
          </a:xfrm>
          <a:prstGeom prst="rect">
            <a:avLst/>
          </a:prstGeom>
          <a:noFill/>
          <a:ln w="3810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pic>
        <p:nvPicPr>
          <p:cNvPr id="28" name="Picture 27">
            <a:extLst>
              <a:ext uri="{FF2B5EF4-FFF2-40B4-BE49-F238E27FC236}">
                <a16:creationId xmlns:a16="http://schemas.microsoft.com/office/drawing/2014/main" id="{FD4A8A9C-2B3C-E65D-1D40-625000987439}"/>
              </a:ext>
            </a:extLst>
          </p:cNvPr>
          <p:cNvPicPr>
            <a:picLocks noChangeAspect="1"/>
          </p:cNvPicPr>
          <p:nvPr/>
        </p:nvPicPr>
        <p:blipFill>
          <a:blip r:embed="rId3"/>
          <a:stretch>
            <a:fillRect/>
          </a:stretch>
        </p:blipFill>
        <p:spPr>
          <a:xfrm>
            <a:off x="4987751" y="2100992"/>
            <a:ext cx="7204249" cy="1935816"/>
          </a:xfrm>
          <a:prstGeom prst="rect">
            <a:avLst/>
          </a:prstGeom>
        </p:spPr>
      </p:pic>
      <p:sp>
        <p:nvSpPr>
          <p:cNvPr id="29" name="TextBox 28">
            <a:extLst>
              <a:ext uri="{FF2B5EF4-FFF2-40B4-BE49-F238E27FC236}">
                <a16:creationId xmlns:a16="http://schemas.microsoft.com/office/drawing/2014/main" id="{A1B1A97F-1188-10E2-4D9A-004FECC51CBB}"/>
              </a:ext>
            </a:extLst>
          </p:cNvPr>
          <p:cNvSpPr txBox="1"/>
          <p:nvPr/>
        </p:nvSpPr>
        <p:spPr>
          <a:xfrm>
            <a:off x="5640840" y="704073"/>
            <a:ext cx="282184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Century Gothic" panose="020F0302020204030204"/>
                <a:ea typeface="+mn-ea"/>
                <a:cs typeface="+mn-cs"/>
              </a:rPr>
              <a:t>UserInputTemplate.yaml</a:t>
            </a:r>
            <a:endParaRPr kumimoji="0" lang="en-US" sz="14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
        <p:nvSpPr>
          <p:cNvPr id="30" name="Arrow: Right 29">
            <a:extLst>
              <a:ext uri="{FF2B5EF4-FFF2-40B4-BE49-F238E27FC236}">
                <a16:creationId xmlns:a16="http://schemas.microsoft.com/office/drawing/2014/main" id="{5DB6F185-71DB-F090-93E7-A2039E1B4BAF}"/>
              </a:ext>
            </a:extLst>
          </p:cNvPr>
          <p:cNvSpPr/>
          <p:nvPr/>
        </p:nvSpPr>
        <p:spPr>
          <a:xfrm rot="5400000">
            <a:off x="6201384" y="1527540"/>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311193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FBF34-2BCA-E092-1260-4237220552C8}"/>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D2D0DCBD-CA26-4452-02BE-F01791231242}"/>
              </a:ext>
            </a:extLst>
          </p:cNvPr>
          <p:cNvSpPr>
            <a:spLocks noGrp="1"/>
          </p:cNvSpPr>
          <p:nvPr>
            <p:ph idx="1"/>
          </p:nvPr>
        </p:nvSpPr>
        <p:spPr>
          <a:xfrm>
            <a:off x="514962" y="917755"/>
            <a:ext cx="11430000" cy="5382684"/>
          </a:xfrm>
        </p:spPr>
        <p:txBody>
          <a:bodyPr/>
          <a:lstStyle/>
          <a:p>
            <a:r>
              <a:rPr lang="en-US" sz="2100" dirty="0">
                <a:latin typeface="Arial"/>
                <a:ea typeface="Verdana"/>
                <a:cs typeface="Arial"/>
              </a:rPr>
              <a:t>Objective, Background, and Motivation </a:t>
            </a:r>
          </a:p>
          <a:p>
            <a:r>
              <a:rPr lang="en-US" sz="2100" dirty="0">
                <a:latin typeface="Arial"/>
                <a:ea typeface="Verdana"/>
                <a:cs typeface="Arial"/>
              </a:rPr>
              <a:t>Overview of Real Twin Tool  </a:t>
            </a:r>
          </a:p>
          <a:p>
            <a:r>
              <a:rPr lang="en-US" sz="2100" dirty="0">
                <a:latin typeface="Arial"/>
                <a:ea typeface="Verdana"/>
                <a:cs typeface="Arial"/>
              </a:rPr>
              <a:t>Gaps in Literature </a:t>
            </a:r>
          </a:p>
          <a:p>
            <a:r>
              <a:rPr lang="en-US" sz="2100" dirty="0">
                <a:latin typeface="Arial"/>
                <a:ea typeface="Verdana"/>
                <a:cs typeface="Arial"/>
              </a:rPr>
              <a:t>Systematic Approach for Comparison across Microsimulation Software </a:t>
            </a:r>
          </a:p>
          <a:p>
            <a:r>
              <a:rPr lang="en-US" sz="2100" dirty="0">
                <a:latin typeface="Arial"/>
                <a:ea typeface="Verdana"/>
                <a:cs typeface="Arial"/>
              </a:rPr>
              <a:t>Case Study: Comparison of Scenario across Microsimulation Software – Downtown Chattanooga</a:t>
            </a:r>
          </a:p>
          <a:p>
            <a:pPr lvl="1"/>
            <a:r>
              <a:rPr lang="en-US" sz="2100" dirty="0">
                <a:latin typeface="Arial"/>
                <a:ea typeface="Verdana"/>
                <a:cs typeface="Arial"/>
              </a:rPr>
              <a:t>Scenario Development</a:t>
            </a:r>
          </a:p>
          <a:p>
            <a:pPr lvl="1"/>
            <a:r>
              <a:rPr lang="en-US" sz="2100" dirty="0">
                <a:latin typeface="Arial"/>
                <a:ea typeface="Verdana"/>
                <a:cs typeface="Arial"/>
              </a:rPr>
              <a:t>Scenario Performance Evaluation </a:t>
            </a:r>
          </a:p>
          <a:p>
            <a:pPr lvl="1"/>
            <a:r>
              <a:rPr lang="en-US" sz="2100" dirty="0">
                <a:latin typeface="Arial"/>
                <a:ea typeface="Verdana"/>
                <a:cs typeface="Arial"/>
              </a:rPr>
              <a:t>Case Study: Comparison of Scenario across Microsimulation Software</a:t>
            </a:r>
          </a:p>
          <a:p>
            <a:r>
              <a:rPr lang="en-US" sz="2100" dirty="0">
                <a:latin typeface="Arial"/>
                <a:ea typeface="Verdana"/>
                <a:cs typeface="Arial"/>
              </a:rPr>
              <a:t>Conclusion and Future Work</a:t>
            </a:r>
          </a:p>
          <a:p>
            <a:r>
              <a:rPr lang="en-US" sz="2100" dirty="0">
                <a:latin typeface="Arial"/>
                <a:ea typeface="Verdana"/>
                <a:cs typeface="Arial"/>
              </a:rPr>
              <a:t>Traffic Simulation Use Case for XIL </a:t>
            </a:r>
            <a:r>
              <a:rPr lang="en-US" sz="2100" dirty="0" err="1">
                <a:latin typeface="Arial"/>
                <a:ea typeface="Verdana"/>
                <a:cs typeface="Arial"/>
              </a:rPr>
              <a:t>Cosimulation</a:t>
            </a:r>
            <a:r>
              <a:rPr lang="en-US" sz="2100" dirty="0">
                <a:latin typeface="Arial"/>
                <a:ea typeface="Verdana"/>
                <a:cs typeface="Arial"/>
              </a:rPr>
              <a:t> Demo</a:t>
            </a:r>
          </a:p>
          <a:p>
            <a:r>
              <a:rPr lang="en-US" sz="2100" dirty="0">
                <a:latin typeface="Arial"/>
                <a:ea typeface="Verdana"/>
                <a:cs typeface="Arial"/>
              </a:rPr>
              <a:t>Progress in Real-Twin Tool Development</a:t>
            </a:r>
          </a:p>
          <a:p>
            <a:pPr lvl="1"/>
            <a:endParaRPr lang="en-US" sz="2100" dirty="0"/>
          </a:p>
        </p:txBody>
      </p:sp>
      <p:pic>
        <p:nvPicPr>
          <p:cNvPr id="4" name="Picture 3" descr="A picture containing text, clipart&#10;&#10;Description automatically generated">
            <a:extLst>
              <a:ext uri="{FF2B5EF4-FFF2-40B4-BE49-F238E27FC236}">
                <a16:creationId xmlns:a16="http://schemas.microsoft.com/office/drawing/2014/main" id="{F1817BD7-39A7-6828-EAE8-56BC72489E0B}"/>
              </a:ext>
            </a:extLst>
          </p:cNvPr>
          <p:cNvPicPr>
            <a:picLocks noChangeAspect="1"/>
          </p:cNvPicPr>
          <p:nvPr/>
        </p:nvPicPr>
        <p:blipFill>
          <a:blip r:embed="rId2"/>
          <a:stretch>
            <a:fillRect/>
          </a:stretch>
        </p:blipFill>
        <p:spPr>
          <a:xfrm>
            <a:off x="11320132" y="5940244"/>
            <a:ext cx="871867" cy="917755"/>
          </a:xfrm>
          <a:prstGeom prst="rect">
            <a:avLst/>
          </a:prstGeom>
        </p:spPr>
      </p:pic>
    </p:spTree>
    <p:extLst>
      <p:ext uri="{BB962C8B-B14F-4D97-AF65-F5344CB8AC3E}">
        <p14:creationId xmlns:p14="http://schemas.microsoft.com/office/powerpoint/2010/main" val="117849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80ECBBD-79F6-DF3C-1E76-1AD2016A7F64}"/>
              </a:ext>
            </a:extLst>
          </p:cNvPr>
          <p:cNvSpPr txBox="1"/>
          <p:nvPr/>
        </p:nvSpPr>
        <p:spPr>
          <a:xfrm>
            <a:off x="450246" y="269432"/>
            <a:ext cx="11291508" cy="480131"/>
          </a:xfrm>
          <a:prstGeom prst="rect">
            <a:avLst/>
          </a:prstGeom>
          <a:noFill/>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Traffic</a:t>
            </a:r>
            <a:endParaRPr kumimoji="0" 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2" name="Picture 2">
            <a:extLst>
              <a:ext uri="{FF2B5EF4-FFF2-40B4-BE49-F238E27FC236}">
                <a16:creationId xmlns:a16="http://schemas.microsoft.com/office/drawing/2014/main" id="{6C69489C-16F9-CD20-BC6C-C6FA2D1A7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97" y="749563"/>
            <a:ext cx="4474170" cy="600075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50E76469-8E20-F0AD-741B-C8BFB88C5536}"/>
              </a:ext>
            </a:extLst>
          </p:cNvPr>
          <p:cNvSpPr/>
          <p:nvPr/>
        </p:nvSpPr>
        <p:spPr>
          <a:xfrm>
            <a:off x="4909220" y="1322198"/>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7" name="TextBox 6">
            <a:extLst>
              <a:ext uri="{FF2B5EF4-FFF2-40B4-BE49-F238E27FC236}">
                <a16:creationId xmlns:a16="http://schemas.microsoft.com/office/drawing/2014/main" id="{C2376451-1BED-B7A0-4DA1-DE1FF0BEC94A}"/>
              </a:ext>
            </a:extLst>
          </p:cNvPr>
          <p:cNvSpPr txBox="1"/>
          <p:nvPr/>
        </p:nvSpPr>
        <p:spPr>
          <a:xfrm>
            <a:off x="5255358" y="1261809"/>
            <a:ext cx="19952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entury Gothic" panose="020F0302020204030204"/>
                <a:ea typeface="+mn-ea"/>
                <a:cs typeface="+mn-cs"/>
              </a:rPr>
              <a:t>UserInputTemplate.yaml</a:t>
            </a:r>
            <a:endPar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
        <p:nvSpPr>
          <p:cNvPr id="8" name="Arrow: Right 7">
            <a:extLst>
              <a:ext uri="{FF2B5EF4-FFF2-40B4-BE49-F238E27FC236}">
                <a16:creationId xmlns:a16="http://schemas.microsoft.com/office/drawing/2014/main" id="{BE1507E3-FB46-0B87-D33D-BFD8827C5EE4}"/>
              </a:ext>
            </a:extLst>
          </p:cNvPr>
          <p:cNvSpPr/>
          <p:nvPr/>
        </p:nvSpPr>
        <p:spPr>
          <a:xfrm>
            <a:off x="4909399" y="2251297"/>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A549D233-3038-F495-9388-43023907C679}"/>
              </a:ext>
            </a:extLst>
          </p:cNvPr>
          <p:cNvSpPr txBox="1"/>
          <p:nvPr/>
        </p:nvSpPr>
        <p:spPr>
          <a:xfrm>
            <a:off x="5255537" y="2190908"/>
            <a:ext cx="19952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Intermediate variable</a:t>
            </a:r>
          </a:p>
        </p:txBody>
      </p:sp>
      <p:cxnSp>
        <p:nvCxnSpPr>
          <p:cNvPr id="12" name="Straight Arrow Connector 11">
            <a:extLst>
              <a:ext uri="{FF2B5EF4-FFF2-40B4-BE49-F238E27FC236}">
                <a16:creationId xmlns:a16="http://schemas.microsoft.com/office/drawing/2014/main" id="{3A311D52-99C4-1B27-32E5-CBA6108AE30E}"/>
              </a:ext>
            </a:extLst>
          </p:cNvPr>
          <p:cNvCxnSpPr>
            <a:cxnSpLocks/>
            <a:stCxn id="7" idx="2"/>
            <a:endCxn id="9" idx="0"/>
          </p:cNvCxnSpPr>
          <p:nvPr/>
        </p:nvCxnSpPr>
        <p:spPr>
          <a:xfrm>
            <a:off x="6252986" y="1538808"/>
            <a:ext cx="179" cy="6521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637129AD-F48A-A4A5-2CAF-EDCB9B3B8CF1}"/>
              </a:ext>
            </a:extLst>
          </p:cNvPr>
          <p:cNvSpPr/>
          <p:nvPr/>
        </p:nvSpPr>
        <p:spPr>
          <a:xfrm>
            <a:off x="4909220" y="3147284"/>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4" name="TextBox 13">
            <a:extLst>
              <a:ext uri="{FF2B5EF4-FFF2-40B4-BE49-F238E27FC236}">
                <a16:creationId xmlns:a16="http://schemas.microsoft.com/office/drawing/2014/main" id="{3326E421-8DEA-4091-3073-AAF4546219D4}"/>
              </a:ext>
            </a:extLst>
          </p:cNvPr>
          <p:cNvSpPr txBox="1"/>
          <p:nvPr/>
        </p:nvSpPr>
        <p:spPr>
          <a:xfrm>
            <a:off x="5255357" y="3086895"/>
            <a:ext cx="32592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Intermediate variable(using ID from </a:t>
            </a:r>
            <a:r>
              <a:rPr kumimoji="0" lang="en-US" sz="1200" b="0" i="0" u="none" strike="noStrike" kern="1200" cap="none" spc="0" normalizeH="0" baseline="0" noProof="0" err="1">
                <a:ln>
                  <a:noFill/>
                </a:ln>
                <a:solidFill>
                  <a:prstClr val="black"/>
                </a:solidFill>
                <a:effectLst/>
                <a:uLnTx/>
                <a:uFillTx/>
                <a:latin typeface="Century Gothic" panose="020F0302020204030204"/>
                <a:ea typeface="+mn-ea"/>
                <a:cs typeface="+mn-cs"/>
              </a:rPr>
              <a:t>OpenDrive</a:t>
            </a: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a:t>
            </a:r>
          </a:p>
        </p:txBody>
      </p:sp>
      <p:sp>
        <p:nvSpPr>
          <p:cNvPr id="18" name="Arrow: Right 17">
            <a:extLst>
              <a:ext uri="{FF2B5EF4-FFF2-40B4-BE49-F238E27FC236}">
                <a16:creationId xmlns:a16="http://schemas.microsoft.com/office/drawing/2014/main" id="{783AE1D7-87B9-E7F7-5CF6-62ABA93E598D}"/>
              </a:ext>
            </a:extLst>
          </p:cNvPr>
          <p:cNvSpPr/>
          <p:nvPr/>
        </p:nvSpPr>
        <p:spPr>
          <a:xfrm>
            <a:off x="4909220" y="4313911"/>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9" name="TextBox 18">
            <a:extLst>
              <a:ext uri="{FF2B5EF4-FFF2-40B4-BE49-F238E27FC236}">
                <a16:creationId xmlns:a16="http://schemas.microsoft.com/office/drawing/2014/main" id="{8BEADAE2-8721-877E-6DF2-170D9BFCCA9A}"/>
              </a:ext>
            </a:extLst>
          </p:cNvPr>
          <p:cNvSpPr txBox="1"/>
          <p:nvPr/>
        </p:nvSpPr>
        <p:spPr>
          <a:xfrm>
            <a:off x="5255357" y="4253522"/>
            <a:ext cx="440666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chatt.rou.xml</a:t>
            </a:r>
          </a:p>
        </p:txBody>
      </p:sp>
      <p:cxnSp>
        <p:nvCxnSpPr>
          <p:cNvPr id="22" name="Straight Arrow Connector 21">
            <a:extLst>
              <a:ext uri="{FF2B5EF4-FFF2-40B4-BE49-F238E27FC236}">
                <a16:creationId xmlns:a16="http://schemas.microsoft.com/office/drawing/2014/main" id="{BC15DBD3-88D3-1AB6-9315-38414D5BECFF}"/>
              </a:ext>
            </a:extLst>
          </p:cNvPr>
          <p:cNvCxnSpPr>
            <a:cxnSpLocks/>
          </p:cNvCxnSpPr>
          <p:nvPr/>
        </p:nvCxnSpPr>
        <p:spPr>
          <a:xfrm>
            <a:off x="6252807" y="3708175"/>
            <a:ext cx="0" cy="6057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4D2FA9C9-D051-978D-BF29-5983ED75525F}"/>
              </a:ext>
            </a:extLst>
          </p:cNvPr>
          <p:cNvGraphicFramePr>
            <a:graphicFrameLocks noGrp="1"/>
          </p:cNvGraphicFramePr>
          <p:nvPr/>
        </p:nvGraphicFramePr>
        <p:xfrm>
          <a:off x="8106834" y="3139074"/>
          <a:ext cx="4029556" cy="594360"/>
        </p:xfrm>
        <a:graphic>
          <a:graphicData uri="http://schemas.openxmlformats.org/drawingml/2006/table">
            <a:tbl>
              <a:tblPr/>
              <a:tblGrid>
                <a:gridCol w="4029556">
                  <a:extLst>
                    <a:ext uri="{9D8B030D-6E8A-4147-A177-3AD203B41FA5}">
                      <a16:colId xmlns:a16="http://schemas.microsoft.com/office/drawing/2014/main" val="195539954"/>
                    </a:ext>
                  </a:extLst>
                </a:gridCol>
              </a:tblGrid>
              <a:tr h="297468">
                <a:tc>
                  <a:txBody>
                    <a:bodyPr/>
                    <a:lstStyle/>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pd.DataFrame(data, </a:t>
                      </a:r>
                      <a:r>
                        <a:rPr lang="en-US" sz="1100" b="0" i="0" kern="1200" err="1">
                          <a:solidFill>
                            <a:srgbClr val="569CD6"/>
                          </a:solidFill>
                          <a:effectLst/>
                          <a:latin typeface="Consolas" panose="020B0609020204030204" pitchFamily="49" charset="0"/>
                          <a:ea typeface="+mn-ea"/>
                          <a:cs typeface="+mn-cs"/>
                        </a:rPr>
                        <a:t>dtype</a:t>
                      </a:r>
                      <a:r>
                        <a:rPr lang="en-US" sz="1100" b="0" i="0" kern="1200">
                          <a:solidFill>
                            <a:srgbClr val="569CD6"/>
                          </a:solidFill>
                          <a:effectLst/>
                          <a:latin typeface="Consolas" panose="020B0609020204030204" pitchFamily="49" charset="0"/>
                          <a:ea typeface="+mn-ea"/>
                          <a:cs typeface="+mn-cs"/>
                        </a:rPr>
                        <a:t> = {'</a:t>
                      </a:r>
                      <a:r>
                        <a:rPr lang="en-US" sz="1100" b="0" i="0" kern="1200" err="1">
                          <a:solidFill>
                            <a:srgbClr val="569CD6"/>
                          </a:solidFill>
                          <a:effectLst/>
                          <a:latin typeface="Consolas" panose="020B0609020204030204" pitchFamily="49" charset="0"/>
                          <a:ea typeface="+mn-ea"/>
                          <a:cs typeface="+mn-cs"/>
                        </a:rPr>
                        <a:t>IntersectionName</a:t>
                      </a:r>
                      <a:r>
                        <a:rPr lang="en-US" sz="1100" b="0" i="0" kern="1200">
                          <a:solidFill>
                            <a:srgbClr val="569CD6"/>
                          </a:solidFill>
                          <a:effectLst/>
                          <a:latin typeface="Consolas" panose="020B0609020204030204" pitchFamily="49" charset="0"/>
                          <a:ea typeface="+mn-ea"/>
                          <a:cs typeface="+mn-cs"/>
                        </a:rPr>
                        <a:t>':str, '</a:t>
                      </a:r>
                      <a:r>
                        <a:rPr lang="en-US" sz="1100" b="0" i="0" kern="1200" err="1">
                          <a:solidFill>
                            <a:srgbClr val="569CD6"/>
                          </a:solidFill>
                          <a:effectLst/>
                          <a:latin typeface="Consolas" panose="020B0609020204030204" pitchFamily="49" charset="0"/>
                          <a:ea typeface="+mn-ea"/>
                          <a:cs typeface="+mn-cs"/>
                        </a:rPr>
                        <a:t>IntervalStart</a:t>
                      </a:r>
                      <a:r>
                        <a:rPr lang="en-US" sz="1100" b="0" i="0" kern="1200">
                          <a:solidFill>
                            <a:srgbClr val="569CD6"/>
                          </a:solidFill>
                          <a:effectLst/>
                          <a:latin typeface="Consolas" panose="020B0609020204030204" pitchFamily="49" charset="0"/>
                          <a:ea typeface="+mn-ea"/>
                          <a:cs typeface="+mn-cs"/>
                        </a:rPr>
                        <a:t>':int, '</a:t>
                      </a:r>
                      <a:r>
                        <a:rPr lang="en-US" sz="1100" b="0" i="0" kern="1200" err="1">
                          <a:solidFill>
                            <a:srgbClr val="569CD6"/>
                          </a:solidFill>
                          <a:effectLst/>
                          <a:latin typeface="Consolas" panose="020B0609020204030204" pitchFamily="49" charset="0"/>
                          <a:ea typeface="+mn-ea"/>
                          <a:cs typeface="+mn-cs"/>
                        </a:rPr>
                        <a:t>OpenDriveFromID</a:t>
                      </a:r>
                      <a:r>
                        <a:rPr lang="en-US" sz="1100" b="0" i="0" kern="1200">
                          <a:solidFill>
                            <a:srgbClr val="569CD6"/>
                          </a:solidFill>
                          <a:effectLst/>
                          <a:latin typeface="Consolas" panose="020B0609020204030204" pitchFamily="49" charset="0"/>
                          <a:ea typeface="+mn-ea"/>
                          <a:cs typeface="+mn-cs"/>
                        </a:rPr>
                        <a:t>':int, '</a:t>
                      </a:r>
                      <a:r>
                        <a:rPr lang="en-US" sz="1100" b="0" i="0" kern="1200" err="1">
                          <a:solidFill>
                            <a:srgbClr val="569CD6"/>
                          </a:solidFill>
                          <a:effectLst/>
                          <a:latin typeface="Consolas" panose="020B0609020204030204" pitchFamily="49" charset="0"/>
                          <a:ea typeface="+mn-ea"/>
                          <a:cs typeface="+mn-cs"/>
                        </a:rPr>
                        <a:t>Count':int</a:t>
                      </a:r>
                      <a:r>
                        <a:rPr lang="en-US" sz="1100" b="0" i="0" kern="1200">
                          <a:solidFill>
                            <a:srgbClr val="569CD6"/>
                          </a:solidFill>
                          <a:effectLst/>
                          <a:latin typeface="Consolas" panose="020B0609020204030204" pitchFamily="49" charset="0"/>
                          <a:ea typeface="+mn-ea"/>
                          <a:cs typeface="+mn-cs"/>
                        </a:rPr>
                        <a:t>})</a:t>
                      </a:r>
                    </a:p>
                  </a:txBody>
                  <a:tcPr>
                    <a:lnL w="13964" cap="flat" cmpd="sng" algn="ctr">
                      <a:solidFill>
                        <a:srgbClr val="000000"/>
                      </a:solidFill>
                      <a:prstDash val="solid"/>
                      <a:round/>
                      <a:headEnd type="none" w="med" len="med"/>
                      <a:tailEnd type="none" w="med" len="med"/>
                    </a:lnL>
                    <a:lnR w="13964" cap="flat" cmpd="sng" algn="ctr">
                      <a:solidFill>
                        <a:srgbClr val="000000"/>
                      </a:solidFill>
                      <a:prstDash val="solid"/>
                      <a:round/>
                      <a:headEnd type="none" w="med" len="med"/>
                      <a:tailEnd type="none" w="med" len="med"/>
                    </a:lnR>
                    <a:lnT w="13964" cap="flat" cmpd="sng" algn="ctr">
                      <a:solidFill>
                        <a:srgbClr val="000000"/>
                      </a:solidFill>
                      <a:prstDash val="solid"/>
                      <a:round/>
                      <a:headEnd type="none" w="med" len="med"/>
                      <a:tailEnd type="none" w="med" len="med"/>
                    </a:lnT>
                    <a:lnB w="13964"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251587"/>
                  </a:ext>
                </a:extLst>
              </a:tr>
            </a:tbl>
          </a:graphicData>
        </a:graphic>
      </p:graphicFrame>
      <p:sp>
        <p:nvSpPr>
          <p:cNvPr id="10" name="Rectangle 9">
            <a:extLst>
              <a:ext uri="{FF2B5EF4-FFF2-40B4-BE49-F238E27FC236}">
                <a16:creationId xmlns:a16="http://schemas.microsoft.com/office/drawing/2014/main" id="{E18BDBB0-D197-F80D-280C-4620DEB0AF6F}"/>
              </a:ext>
            </a:extLst>
          </p:cNvPr>
          <p:cNvSpPr/>
          <p:nvPr/>
        </p:nvSpPr>
        <p:spPr>
          <a:xfrm>
            <a:off x="414417" y="1213798"/>
            <a:ext cx="1029809" cy="403798"/>
          </a:xfrm>
          <a:prstGeom prst="rect">
            <a:avLst/>
          </a:prstGeom>
          <a:noFill/>
          <a:ln w="3810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cxnSp>
        <p:nvCxnSpPr>
          <p:cNvPr id="26" name="Straight Arrow Connector 25">
            <a:extLst>
              <a:ext uri="{FF2B5EF4-FFF2-40B4-BE49-F238E27FC236}">
                <a16:creationId xmlns:a16="http://schemas.microsoft.com/office/drawing/2014/main" id="{FDB05BE3-4C41-10BE-6F3E-7FBC1A8A4869}"/>
              </a:ext>
            </a:extLst>
          </p:cNvPr>
          <p:cNvCxnSpPr>
            <a:cxnSpLocks/>
          </p:cNvCxnSpPr>
          <p:nvPr/>
        </p:nvCxnSpPr>
        <p:spPr>
          <a:xfrm>
            <a:off x="6252807" y="2513456"/>
            <a:ext cx="179" cy="6521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e 26">
            <a:extLst>
              <a:ext uri="{FF2B5EF4-FFF2-40B4-BE49-F238E27FC236}">
                <a16:creationId xmlns:a16="http://schemas.microsoft.com/office/drawing/2014/main" id="{B740EA0B-90B1-69F8-3860-F3ADDF693573}"/>
              </a:ext>
            </a:extLst>
          </p:cNvPr>
          <p:cNvGraphicFramePr>
            <a:graphicFrameLocks noGrp="1"/>
          </p:cNvGraphicFramePr>
          <p:nvPr/>
        </p:nvGraphicFramePr>
        <p:xfrm>
          <a:off x="7333288" y="1047731"/>
          <a:ext cx="4789845" cy="594936"/>
        </p:xfrm>
        <a:graphic>
          <a:graphicData uri="http://schemas.openxmlformats.org/drawingml/2006/table">
            <a:tbl>
              <a:tblPr/>
              <a:tblGrid>
                <a:gridCol w="4789845">
                  <a:extLst>
                    <a:ext uri="{9D8B030D-6E8A-4147-A177-3AD203B41FA5}">
                      <a16:colId xmlns:a16="http://schemas.microsoft.com/office/drawing/2014/main" val="195539954"/>
                    </a:ext>
                  </a:extLst>
                </a:gridCol>
              </a:tblGrid>
              <a:tr h="594936">
                <a:tc>
                  <a:txBody>
                    <a:bodyPr/>
                    <a:lstStyle/>
                    <a:p>
                      <a:pPr algn="l" fontAlgn="base"/>
                      <a:r>
                        <a:rPr lang="en-US" sz="1100" b="0" i="0">
                          <a:solidFill>
                            <a:srgbClr val="569CD6"/>
                          </a:solidFill>
                          <a:effectLst/>
                          <a:latin typeface="Consolas" panose="020B0609020204030204" pitchFamily="49" charset="0"/>
                        </a:rPr>
                        <a:t>Traffic:</a:t>
                      </a:r>
                    </a:p>
                    <a:p>
                      <a:pPr algn="l" fontAlgn="base"/>
                      <a:r>
                        <a:rPr lang="en-US" sz="1100" b="0" i="0">
                          <a:solidFill>
                            <a:srgbClr val="569CD6"/>
                          </a:solidFill>
                          <a:effectLst/>
                          <a:latin typeface="Consolas" panose="020B0609020204030204" pitchFamily="49" charset="0"/>
                        </a:rPr>
                        <a:t>    Volume: count.csv</a:t>
                      </a:r>
                    </a:p>
                    <a:p>
                      <a:pPr algn="l" fontAlgn="base"/>
                      <a:r>
                        <a:rPr lang="en-US" sz="1100" b="0" i="0">
                          <a:solidFill>
                            <a:srgbClr val="569CD6"/>
                          </a:solidFill>
                          <a:effectLst/>
                          <a:latin typeface="Consolas" panose="020B0609020204030204" pitchFamily="49" charset="0"/>
                        </a:rPr>
                        <a:t>    </a:t>
                      </a:r>
                      <a:r>
                        <a:rPr lang="en-US" sz="1100" b="0" i="0" err="1">
                          <a:solidFill>
                            <a:srgbClr val="569CD6"/>
                          </a:solidFill>
                          <a:effectLst/>
                          <a:latin typeface="Consolas" panose="020B0609020204030204" pitchFamily="49" charset="0"/>
                        </a:rPr>
                        <a:t>TurningRatio:turn.csv</a:t>
                      </a:r>
                      <a:r>
                        <a:rPr lang="en-US" sz="1100" b="0" i="0">
                          <a:solidFill>
                            <a:srgbClr val="569CD6"/>
                          </a:solidFill>
                          <a:effectLst/>
                          <a:latin typeface="Consolas" panose="020B0609020204030204" pitchFamily="49" charset="0"/>
                        </a:rPr>
                        <a:t> </a:t>
                      </a:r>
                      <a:endParaRPr lang="en-US" b="0" i="0">
                        <a:solidFill>
                          <a:srgbClr val="000000"/>
                        </a:solidFill>
                        <a:effectLst/>
                      </a:endParaRPr>
                    </a:p>
                  </a:txBody>
                  <a:tcPr>
                    <a:lnL w="13964" cap="flat" cmpd="sng" algn="ctr">
                      <a:solidFill>
                        <a:srgbClr val="000000"/>
                      </a:solidFill>
                      <a:prstDash val="solid"/>
                      <a:round/>
                      <a:headEnd type="none" w="med" len="med"/>
                      <a:tailEnd type="none" w="med" len="med"/>
                    </a:lnL>
                    <a:lnR w="13964" cap="flat" cmpd="sng" algn="ctr">
                      <a:solidFill>
                        <a:srgbClr val="000000"/>
                      </a:solidFill>
                      <a:prstDash val="solid"/>
                      <a:round/>
                      <a:headEnd type="none" w="med" len="med"/>
                      <a:tailEnd type="none" w="med" len="med"/>
                    </a:lnR>
                    <a:lnT w="13964" cap="flat" cmpd="sng" algn="ctr">
                      <a:solidFill>
                        <a:srgbClr val="000000"/>
                      </a:solidFill>
                      <a:prstDash val="solid"/>
                      <a:round/>
                      <a:headEnd type="none" w="med" len="med"/>
                      <a:tailEnd type="none" w="med" len="med"/>
                    </a:lnT>
                    <a:lnB w="13964"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251587"/>
                  </a:ext>
                </a:extLst>
              </a:tr>
            </a:tbl>
          </a:graphicData>
        </a:graphic>
      </p:graphicFrame>
      <p:graphicFrame>
        <p:nvGraphicFramePr>
          <p:cNvPr id="30" name="Table 29">
            <a:extLst>
              <a:ext uri="{FF2B5EF4-FFF2-40B4-BE49-F238E27FC236}">
                <a16:creationId xmlns:a16="http://schemas.microsoft.com/office/drawing/2014/main" id="{8B57B09B-93B8-78B9-9505-4F83903EDEB8}"/>
              </a:ext>
            </a:extLst>
          </p:cNvPr>
          <p:cNvGraphicFramePr>
            <a:graphicFrameLocks noGrp="1"/>
          </p:cNvGraphicFramePr>
          <p:nvPr/>
        </p:nvGraphicFramePr>
        <p:xfrm>
          <a:off x="7622648" y="4089400"/>
          <a:ext cx="4500128" cy="1432560"/>
        </p:xfrm>
        <a:graphic>
          <a:graphicData uri="http://schemas.openxmlformats.org/drawingml/2006/table">
            <a:tbl>
              <a:tblPr/>
              <a:tblGrid>
                <a:gridCol w="4500128">
                  <a:extLst>
                    <a:ext uri="{9D8B030D-6E8A-4147-A177-3AD203B41FA5}">
                      <a16:colId xmlns:a16="http://schemas.microsoft.com/office/drawing/2014/main" val="195539954"/>
                    </a:ext>
                  </a:extLst>
                </a:gridCol>
              </a:tblGrid>
              <a:tr h="996332">
                <a:tc>
                  <a:txBody>
                    <a:bodyPr/>
                    <a:lstStyle/>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&lt;routes&gt;</a:t>
                      </a:r>
                    </a:p>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    &lt;</a:t>
                      </a:r>
                      <a:r>
                        <a:rPr lang="en-US" sz="1100" b="0" i="0" kern="1200" err="1">
                          <a:solidFill>
                            <a:srgbClr val="569CD6"/>
                          </a:solidFill>
                          <a:effectLst/>
                          <a:latin typeface="Consolas" panose="020B0609020204030204" pitchFamily="49" charset="0"/>
                          <a:ea typeface="+mn-ea"/>
                          <a:cs typeface="+mn-cs"/>
                        </a:rPr>
                        <a:t>vType</a:t>
                      </a:r>
                      <a:r>
                        <a:rPr lang="en-US" sz="1100" b="0" i="0" kern="1200">
                          <a:solidFill>
                            <a:srgbClr val="569CD6"/>
                          </a:solidFill>
                          <a:effectLst/>
                          <a:latin typeface="Consolas" panose="020B0609020204030204" pitchFamily="49" charset="0"/>
                          <a:ea typeface="+mn-ea"/>
                          <a:cs typeface="+mn-cs"/>
                        </a:rPr>
                        <a:t> id="car"/&gt;</a:t>
                      </a:r>
                    </a:p>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    &lt;vehicle id="4.0" type="car" depart="28803.52"&gt;</a:t>
                      </a:r>
                    </a:p>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        &lt;route edges="-280 -307 -327 -281 -314"/&gt;</a:t>
                      </a:r>
                    </a:p>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    &lt;/vehicle&gt;</a:t>
                      </a:r>
                    </a:p>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    &lt;vehicle id="4.1" type="car" depart="28808.47"&gt;</a:t>
                      </a:r>
                    </a:p>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        &lt;route edges="-280 -307 -327 -281 -314"/&gt;</a:t>
                      </a:r>
                    </a:p>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    &lt;/vehicle&gt;</a:t>
                      </a:r>
                    </a:p>
                  </a:txBody>
                  <a:tcPr>
                    <a:lnL w="13964" cap="flat" cmpd="sng" algn="ctr">
                      <a:solidFill>
                        <a:srgbClr val="000000"/>
                      </a:solidFill>
                      <a:prstDash val="solid"/>
                      <a:round/>
                      <a:headEnd type="none" w="med" len="med"/>
                      <a:tailEnd type="none" w="med" len="med"/>
                    </a:lnL>
                    <a:lnR w="13964" cap="flat" cmpd="sng" algn="ctr">
                      <a:solidFill>
                        <a:srgbClr val="000000"/>
                      </a:solidFill>
                      <a:prstDash val="solid"/>
                      <a:round/>
                      <a:headEnd type="none" w="med" len="med"/>
                      <a:tailEnd type="none" w="med" len="med"/>
                    </a:lnR>
                    <a:lnT w="13964" cap="flat" cmpd="sng" algn="ctr">
                      <a:solidFill>
                        <a:srgbClr val="000000"/>
                      </a:solidFill>
                      <a:prstDash val="solid"/>
                      <a:round/>
                      <a:headEnd type="none" w="med" len="med"/>
                      <a:tailEnd type="none" w="med" len="med"/>
                    </a:lnT>
                    <a:lnB w="13964"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251587"/>
                  </a:ext>
                </a:extLst>
              </a:tr>
            </a:tbl>
          </a:graphicData>
        </a:graphic>
      </p:graphicFrame>
      <p:graphicFrame>
        <p:nvGraphicFramePr>
          <p:cNvPr id="31" name="Table 30">
            <a:extLst>
              <a:ext uri="{FF2B5EF4-FFF2-40B4-BE49-F238E27FC236}">
                <a16:creationId xmlns:a16="http://schemas.microsoft.com/office/drawing/2014/main" id="{F39DB022-9C39-20A3-C8FF-1ED0CD1864B2}"/>
              </a:ext>
            </a:extLst>
          </p:cNvPr>
          <p:cNvGraphicFramePr>
            <a:graphicFrameLocks noGrp="1"/>
          </p:cNvGraphicFramePr>
          <p:nvPr/>
        </p:nvGraphicFramePr>
        <p:xfrm>
          <a:off x="8093220" y="2032227"/>
          <a:ext cx="4029556" cy="594360"/>
        </p:xfrm>
        <a:graphic>
          <a:graphicData uri="http://schemas.openxmlformats.org/drawingml/2006/table">
            <a:tbl>
              <a:tblPr/>
              <a:tblGrid>
                <a:gridCol w="4029556">
                  <a:extLst>
                    <a:ext uri="{9D8B030D-6E8A-4147-A177-3AD203B41FA5}">
                      <a16:colId xmlns:a16="http://schemas.microsoft.com/office/drawing/2014/main" val="195539954"/>
                    </a:ext>
                  </a:extLst>
                </a:gridCol>
              </a:tblGrid>
              <a:tr h="297468">
                <a:tc>
                  <a:txBody>
                    <a:bodyPr/>
                    <a:lstStyle/>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pd.DataFrame(data, </a:t>
                      </a:r>
                      <a:r>
                        <a:rPr lang="en-US" sz="1100" b="0" i="0" kern="1200" err="1">
                          <a:solidFill>
                            <a:srgbClr val="569CD6"/>
                          </a:solidFill>
                          <a:effectLst/>
                          <a:latin typeface="Consolas" panose="020B0609020204030204" pitchFamily="49" charset="0"/>
                          <a:ea typeface="+mn-ea"/>
                          <a:cs typeface="+mn-cs"/>
                        </a:rPr>
                        <a:t>dtype</a:t>
                      </a:r>
                      <a:r>
                        <a:rPr lang="en-US" sz="1100" b="0" i="0" kern="1200">
                          <a:solidFill>
                            <a:srgbClr val="569CD6"/>
                          </a:solidFill>
                          <a:effectLst/>
                          <a:latin typeface="Consolas" panose="020B0609020204030204" pitchFamily="49" charset="0"/>
                          <a:ea typeface="+mn-ea"/>
                          <a:cs typeface="+mn-cs"/>
                        </a:rPr>
                        <a:t> = {'</a:t>
                      </a:r>
                      <a:r>
                        <a:rPr lang="en-US" sz="1100" b="0" i="0" kern="1200" err="1">
                          <a:solidFill>
                            <a:srgbClr val="569CD6"/>
                          </a:solidFill>
                          <a:effectLst/>
                          <a:latin typeface="Consolas" panose="020B0609020204030204" pitchFamily="49" charset="0"/>
                          <a:ea typeface="+mn-ea"/>
                          <a:cs typeface="+mn-cs"/>
                        </a:rPr>
                        <a:t>IntersectionName</a:t>
                      </a:r>
                      <a:r>
                        <a:rPr lang="en-US" sz="1100" b="0" i="0" kern="1200">
                          <a:solidFill>
                            <a:srgbClr val="569CD6"/>
                          </a:solidFill>
                          <a:effectLst/>
                          <a:latin typeface="Consolas" panose="020B0609020204030204" pitchFamily="49" charset="0"/>
                          <a:ea typeface="+mn-ea"/>
                          <a:cs typeface="+mn-cs"/>
                        </a:rPr>
                        <a:t>':str, '</a:t>
                      </a:r>
                      <a:r>
                        <a:rPr lang="en-US" sz="1100" b="0" i="0" kern="1200" err="1">
                          <a:solidFill>
                            <a:srgbClr val="569CD6"/>
                          </a:solidFill>
                          <a:effectLst/>
                          <a:latin typeface="Consolas" panose="020B0609020204030204" pitchFamily="49" charset="0"/>
                          <a:ea typeface="+mn-ea"/>
                          <a:cs typeface="+mn-cs"/>
                        </a:rPr>
                        <a:t>IntervalStart</a:t>
                      </a:r>
                      <a:r>
                        <a:rPr lang="en-US" sz="1100" b="0" i="0" kern="1200">
                          <a:solidFill>
                            <a:srgbClr val="569CD6"/>
                          </a:solidFill>
                          <a:effectLst/>
                          <a:latin typeface="Consolas" panose="020B0609020204030204" pitchFamily="49" charset="0"/>
                          <a:ea typeface="+mn-ea"/>
                          <a:cs typeface="+mn-cs"/>
                        </a:rPr>
                        <a:t>':int, '</a:t>
                      </a:r>
                      <a:r>
                        <a:rPr lang="en-US" sz="1100" b="0" i="0" kern="1200" err="1">
                          <a:solidFill>
                            <a:srgbClr val="569CD6"/>
                          </a:solidFill>
                          <a:effectLst/>
                          <a:latin typeface="Consolas" panose="020B0609020204030204" pitchFamily="49" charset="0"/>
                          <a:ea typeface="+mn-ea"/>
                          <a:cs typeface="+mn-cs"/>
                        </a:rPr>
                        <a:t>IntervalEnd</a:t>
                      </a:r>
                      <a:r>
                        <a:rPr lang="en-US" sz="1100" b="0" i="0" kern="1200">
                          <a:solidFill>
                            <a:srgbClr val="569CD6"/>
                          </a:solidFill>
                          <a:effectLst/>
                          <a:latin typeface="Consolas" panose="020B0609020204030204" pitchFamily="49" charset="0"/>
                          <a:ea typeface="+mn-ea"/>
                          <a:cs typeface="+mn-cs"/>
                        </a:rPr>
                        <a:t>':int, '</a:t>
                      </a:r>
                      <a:r>
                        <a:rPr lang="en-US" sz="1100" b="0" i="0" kern="1200" err="1">
                          <a:solidFill>
                            <a:srgbClr val="569CD6"/>
                          </a:solidFill>
                          <a:effectLst/>
                          <a:latin typeface="Consolas" panose="020B0609020204030204" pitchFamily="49" charset="0"/>
                          <a:ea typeface="+mn-ea"/>
                          <a:cs typeface="+mn-cs"/>
                        </a:rPr>
                        <a:t>Turn':str</a:t>
                      </a:r>
                      <a:r>
                        <a:rPr lang="en-US" sz="1100" b="0" i="0" kern="1200">
                          <a:solidFill>
                            <a:srgbClr val="569CD6"/>
                          </a:solidFill>
                          <a:effectLst/>
                          <a:latin typeface="Consolas" panose="020B0609020204030204" pitchFamily="49" charset="0"/>
                          <a:ea typeface="+mn-ea"/>
                          <a:cs typeface="+mn-cs"/>
                        </a:rPr>
                        <a:t>, '</a:t>
                      </a:r>
                      <a:r>
                        <a:rPr lang="en-US" sz="1100" b="0" i="0" kern="1200" err="1">
                          <a:solidFill>
                            <a:srgbClr val="569CD6"/>
                          </a:solidFill>
                          <a:effectLst/>
                          <a:latin typeface="Consolas" panose="020B0609020204030204" pitchFamily="49" charset="0"/>
                          <a:ea typeface="+mn-ea"/>
                          <a:cs typeface="+mn-cs"/>
                        </a:rPr>
                        <a:t>Count':int</a:t>
                      </a:r>
                      <a:r>
                        <a:rPr lang="en-US" sz="1100" b="0" i="0" kern="1200">
                          <a:solidFill>
                            <a:srgbClr val="569CD6"/>
                          </a:solidFill>
                          <a:effectLst/>
                          <a:latin typeface="Consolas" panose="020B0609020204030204" pitchFamily="49" charset="0"/>
                          <a:ea typeface="+mn-ea"/>
                          <a:cs typeface="+mn-cs"/>
                        </a:rPr>
                        <a:t>})</a:t>
                      </a:r>
                    </a:p>
                  </a:txBody>
                  <a:tcPr>
                    <a:lnL w="13964" cap="flat" cmpd="sng" algn="ctr">
                      <a:solidFill>
                        <a:srgbClr val="000000"/>
                      </a:solidFill>
                      <a:prstDash val="solid"/>
                      <a:round/>
                      <a:headEnd type="none" w="med" len="med"/>
                      <a:tailEnd type="none" w="med" len="med"/>
                    </a:lnL>
                    <a:lnR w="13964" cap="flat" cmpd="sng" algn="ctr">
                      <a:solidFill>
                        <a:srgbClr val="000000"/>
                      </a:solidFill>
                      <a:prstDash val="solid"/>
                      <a:round/>
                      <a:headEnd type="none" w="med" len="med"/>
                      <a:tailEnd type="none" w="med" len="med"/>
                    </a:lnR>
                    <a:lnT w="13964" cap="flat" cmpd="sng" algn="ctr">
                      <a:solidFill>
                        <a:srgbClr val="000000"/>
                      </a:solidFill>
                      <a:prstDash val="solid"/>
                      <a:round/>
                      <a:headEnd type="none" w="med" len="med"/>
                      <a:tailEnd type="none" w="med" len="med"/>
                    </a:lnT>
                    <a:lnB w="13964"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251587"/>
                  </a:ext>
                </a:extLst>
              </a:tr>
            </a:tbl>
          </a:graphicData>
        </a:graphic>
      </p:graphicFrame>
    </p:spTree>
    <p:extLst>
      <p:ext uri="{BB962C8B-B14F-4D97-AF65-F5344CB8AC3E}">
        <p14:creationId xmlns:p14="http://schemas.microsoft.com/office/powerpoint/2010/main" val="1005027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CFEF4B1D-ABAC-2B40-D972-F4AF5CF39B58}"/>
              </a:ext>
            </a:extLst>
          </p:cNvPr>
          <p:cNvPicPr>
            <a:picLocks noChangeAspect="1"/>
          </p:cNvPicPr>
          <p:nvPr/>
        </p:nvPicPr>
        <p:blipFill>
          <a:blip r:embed="rId2"/>
          <a:stretch>
            <a:fillRect/>
          </a:stretch>
        </p:blipFill>
        <p:spPr>
          <a:xfrm>
            <a:off x="4093437" y="27746"/>
            <a:ext cx="5255874" cy="2546766"/>
          </a:xfrm>
          <a:prstGeom prst="rect">
            <a:avLst/>
          </a:prstGeom>
        </p:spPr>
      </p:pic>
      <p:sp>
        <p:nvSpPr>
          <p:cNvPr id="41" name="Content Placeholder 2">
            <a:extLst>
              <a:ext uri="{FF2B5EF4-FFF2-40B4-BE49-F238E27FC236}">
                <a16:creationId xmlns:a16="http://schemas.microsoft.com/office/drawing/2014/main" id="{24E72FDE-02D7-E0DD-466C-4B37C7FB5E6E}"/>
              </a:ext>
            </a:extLst>
          </p:cNvPr>
          <p:cNvSpPr txBox="1">
            <a:spLocks/>
          </p:cNvSpPr>
          <p:nvPr/>
        </p:nvSpPr>
        <p:spPr>
          <a:xfrm>
            <a:off x="184724" y="1133252"/>
            <a:ext cx="1381139"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err="1">
                <a:ln>
                  <a:noFill/>
                </a:ln>
                <a:solidFill>
                  <a:prstClr val="black"/>
                </a:solidFill>
                <a:effectLst/>
                <a:uLnTx/>
                <a:uFillTx/>
                <a:latin typeface="Calibri" panose="020F0502020204030204"/>
                <a:ea typeface="+mn-ea"/>
                <a:cs typeface="+mn-cs"/>
              </a:rPr>
              <a:t>UserInputs</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Content Placeholder 2">
            <a:extLst>
              <a:ext uri="{FF2B5EF4-FFF2-40B4-BE49-F238E27FC236}">
                <a16:creationId xmlns:a16="http://schemas.microsoft.com/office/drawing/2014/main" id="{CF99D05B-5D22-2763-BDB8-26B0490EBEA5}"/>
              </a:ext>
            </a:extLst>
          </p:cNvPr>
          <p:cNvSpPr txBox="1">
            <a:spLocks/>
          </p:cNvSpPr>
          <p:nvPr/>
        </p:nvSpPr>
        <p:spPr>
          <a:xfrm>
            <a:off x="187789" y="3193167"/>
            <a:ext cx="2162374"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err="1">
                <a:ln>
                  <a:noFill/>
                </a:ln>
                <a:solidFill>
                  <a:prstClr val="black"/>
                </a:solidFill>
                <a:effectLst/>
                <a:uLnTx/>
                <a:uFillTx/>
                <a:latin typeface="Calibri" panose="020F0502020204030204"/>
                <a:ea typeface="+mn-ea"/>
                <a:cs typeface="+mn-cs"/>
              </a:rPr>
              <a:t>AbstractScenario</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23E0AF6D-6494-3FBF-593D-4F05973A0BDB}"/>
              </a:ext>
            </a:extLst>
          </p:cNvPr>
          <p:cNvPicPr>
            <a:picLocks noChangeAspect="1"/>
          </p:cNvPicPr>
          <p:nvPr/>
        </p:nvPicPr>
        <p:blipFill>
          <a:blip r:embed="rId3"/>
          <a:stretch>
            <a:fillRect/>
          </a:stretch>
        </p:blipFill>
        <p:spPr>
          <a:xfrm>
            <a:off x="2547892" y="2953258"/>
            <a:ext cx="3548108" cy="1681032"/>
          </a:xfrm>
          <a:prstGeom prst="rect">
            <a:avLst/>
          </a:prstGeom>
        </p:spPr>
      </p:pic>
      <p:pic>
        <p:nvPicPr>
          <p:cNvPr id="44" name="Picture 43">
            <a:extLst>
              <a:ext uri="{FF2B5EF4-FFF2-40B4-BE49-F238E27FC236}">
                <a16:creationId xmlns:a16="http://schemas.microsoft.com/office/drawing/2014/main" id="{6C9DF643-0DBD-6AD1-64D5-01A422E621D6}"/>
              </a:ext>
            </a:extLst>
          </p:cNvPr>
          <p:cNvPicPr>
            <a:picLocks noChangeAspect="1"/>
          </p:cNvPicPr>
          <p:nvPr/>
        </p:nvPicPr>
        <p:blipFill>
          <a:blip r:embed="rId4"/>
          <a:stretch>
            <a:fillRect/>
          </a:stretch>
        </p:blipFill>
        <p:spPr>
          <a:xfrm>
            <a:off x="7168553" y="2953258"/>
            <a:ext cx="4573201" cy="1681032"/>
          </a:xfrm>
          <a:prstGeom prst="rect">
            <a:avLst/>
          </a:prstGeom>
        </p:spPr>
      </p:pic>
      <p:cxnSp>
        <p:nvCxnSpPr>
          <p:cNvPr id="45" name="Straight Arrow Connector 44">
            <a:extLst>
              <a:ext uri="{FF2B5EF4-FFF2-40B4-BE49-F238E27FC236}">
                <a16:creationId xmlns:a16="http://schemas.microsoft.com/office/drawing/2014/main" id="{2FA749CA-79ED-13E5-C5EA-385797C6B076}"/>
              </a:ext>
            </a:extLst>
          </p:cNvPr>
          <p:cNvCxnSpPr>
            <a:cxnSpLocks/>
          </p:cNvCxnSpPr>
          <p:nvPr/>
        </p:nvCxnSpPr>
        <p:spPr>
          <a:xfrm flipH="1">
            <a:off x="5023448" y="2546766"/>
            <a:ext cx="1909375" cy="269432"/>
          </a:xfrm>
          <a:prstGeom prst="straightConnector1">
            <a:avLst/>
          </a:prstGeom>
          <a:noFill/>
          <a:ln w="19050" cap="flat" cmpd="sng" algn="ctr">
            <a:solidFill>
              <a:srgbClr val="FF0000"/>
            </a:solidFill>
            <a:prstDash val="solid"/>
            <a:miter lim="800000"/>
            <a:tailEnd type="triangle"/>
          </a:ln>
          <a:effectLst/>
        </p:spPr>
      </p:cxnSp>
      <p:cxnSp>
        <p:nvCxnSpPr>
          <p:cNvPr id="46" name="Straight Arrow Connector 45">
            <a:extLst>
              <a:ext uri="{FF2B5EF4-FFF2-40B4-BE49-F238E27FC236}">
                <a16:creationId xmlns:a16="http://schemas.microsoft.com/office/drawing/2014/main" id="{8655C657-EC09-920F-D408-F80D18A73275}"/>
              </a:ext>
            </a:extLst>
          </p:cNvPr>
          <p:cNvCxnSpPr>
            <a:cxnSpLocks/>
          </p:cNvCxnSpPr>
          <p:nvPr/>
        </p:nvCxnSpPr>
        <p:spPr>
          <a:xfrm>
            <a:off x="6932823" y="2546766"/>
            <a:ext cx="2026450" cy="269432"/>
          </a:xfrm>
          <a:prstGeom prst="straightConnector1">
            <a:avLst/>
          </a:prstGeom>
          <a:noFill/>
          <a:ln w="19050" cap="flat" cmpd="sng" algn="ctr">
            <a:solidFill>
              <a:srgbClr val="FF0000"/>
            </a:solidFill>
            <a:prstDash val="solid"/>
            <a:miter lim="800000"/>
            <a:tailEnd type="triangle"/>
          </a:ln>
          <a:effectLst/>
        </p:spPr>
      </p:cxnSp>
      <p:sp>
        <p:nvSpPr>
          <p:cNvPr id="47" name="Content Placeholder 2">
            <a:extLst>
              <a:ext uri="{FF2B5EF4-FFF2-40B4-BE49-F238E27FC236}">
                <a16:creationId xmlns:a16="http://schemas.microsoft.com/office/drawing/2014/main" id="{38AC4152-516B-BA71-A0C1-BFD4C7911A9C}"/>
              </a:ext>
            </a:extLst>
          </p:cNvPr>
          <p:cNvSpPr txBox="1">
            <a:spLocks/>
          </p:cNvSpPr>
          <p:nvPr/>
        </p:nvSpPr>
        <p:spPr>
          <a:xfrm>
            <a:off x="3915150" y="2576132"/>
            <a:ext cx="794731"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Volume</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Content Placeholder 2">
            <a:extLst>
              <a:ext uri="{FF2B5EF4-FFF2-40B4-BE49-F238E27FC236}">
                <a16:creationId xmlns:a16="http://schemas.microsoft.com/office/drawing/2014/main" id="{D39F97E7-8106-439F-D588-01EF481C081D}"/>
              </a:ext>
            </a:extLst>
          </p:cNvPr>
          <p:cNvSpPr txBox="1">
            <a:spLocks/>
          </p:cNvSpPr>
          <p:nvPr/>
        </p:nvSpPr>
        <p:spPr>
          <a:xfrm>
            <a:off x="9180046" y="2576132"/>
            <a:ext cx="1220099"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Turning Ratio</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Arrow Connector 48">
            <a:extLst>
              <a:ext uri="{FF2B5EF4-FFF2-40B4-BE49-F238E27FC236}">
                <a16:creationId xmlns:a16="http://schemas.microsoft.com/office/drawing/2014/main" id="{9B49B77E-0251-062A-48A0-06949AADC290}"/>
              </a:ext>
            </a:extLst>
          </p:cNvPr>
          <p:cNvCxnSpPr>
            <a:cxnSpLocks/>
          </p:cNvCxnSpPr>
          <p:nvPr/>
        </p:nvCxnSpPr>
        <p:spPr>
          <a:xfrm>
            <a:off x="4321946" y="4702866"/>
            <a:ext cx="0" cy="515679"/>
          </a:xfrm>
          <a:prstGeom prst="straightConnector1">
            <a:avLst/>
          </a:prstGeom>
          <a:noFill/>
          <a:ln w="19050" cap="flat" cmpd="sng" algn="ctr">
            <a:solidFill>
              <a:srgbClr val="FF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0299CAC5-72DB-4E57-3389-CB0DB2653C00}"/>
              </a:ext>
            </a:extLst>
          </p:cNvPr>
          <p:cNvCxnSpPr>
            <a:cxnSpLocks/>
          </p:cNvCxnSpPr>
          <p:nvPr/>
        </p:nvCxnSpPr>
        <p:spPr>
          <a:xfrm>
            <a:off x="9849459" y="4702865"/>
            <a:ext cx="0" cy="589571"/>
          </a:xfrm>
          <a:prstGeom prst="straightConnector1">
            <a:avLst/>
          </a:prstGeom>
          <a:noFill/>
          <a:ln w="19050" cap="flat" cmpd="sng" algn="ctr">
            <a:solidFill>
              <a:srgbClr val="FF0000"/>
            </a:solidFill>
            <a:prstDash val="solid"/>
            <a:miter lim="800000"/>
            <a:tailEnd type="triangle"/>
          </a:ln>
          <a:effectLst/>
        </p:spPr>
      </p:cxnSp>
      <p:sp>
        <p:nvSpPr>
          <p:cNvPr id="51" name="Content Placeholder 2">
            <a:extLst>
              <a:ext uri="{FF2B5EF4-FFF2-40B4-BE49-F238E27FC236}">
                <a16:creationId xmlns:a16="http://schemas.microsoft.com/office/drawing/2014/main" id="{351D3431-22DB-DD74-DC66-2FB49C98B580}"/>
              </a:ext>
            </a:extLst>
          </p:cNvPr>
          <p:cNvSpPr txBox="1">
            <a:spLocks/>
          </p:cNvSpPr>
          <p:nvPr/>
        </p:nvSpPr>
        <p:spPr>
          <a:xfrm>
            <a:off x="190499" y="5733214"/>
            <a:ext cx="2162374"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err="1">
                <a:ln>
                  <a:noFill/>
                </a:ln>
                <a:solidFill>
                  <a:prstClr val="black"/>
                </a:solidFill>
                <a:effectLst/>
                <a:uLnTx/>
                <a:uFillTx/>
                <a:latin typeface="Calibri" panose="020F0502020204030204"/>
                <a:ea typeface="+mn-ea"/>
                <a:cs typeface="+mn-cs"/>
              </a:rPr>
              <a:t>ConcreteScenario</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251D3CAF-FC5A-B221-7B48-7D10EFEA9C5B}"/>
              </a:ext>
            </a:extLst>
          </p:cNvPr>
          <p:cNvPicPr>
            <a:picLocks noChangeAspect="1"/>
          </p:cNvPicPr>
          <p:nvPr/>
        </p:nvPicPr>
        <p:blipFill>
          <a:blip r:embed="rId5"/>
          <a:stretch>
            <a:fillRect/>
          </a:stretch>
        </p:blipFill>
        <p:spPr>
          <a:xfrm>
            <a:off x="2583704" y="5366205"/>
            <a:ext cx="3698502" cy="1287814"/>
          </a:xfrm>
          <a:prstGeom prst="rect">
            <a:avLst/>
          </a:prstGeom>
        </p:spPr>
      </p:pic>
      <p:pic>
        <p:nvPicPr>
          <p:cNvPr id="53" name="Picture 52">
            <a:extLst>
              <a:ext uri="{FF2B5EF4-FFF2-40B4-BE49-F238E27FC236}">
                <a16:creationId xmlns:a16="http://schemas.microsoft.com/office/drawing/2014/main" id="{C687704F-0E78-004C-395F-1E130B83416C}"/>
              </a:ext>
            </a:extLst>
          </p:cNvPr>
          <p:cNvPicPr>
            <a:picLocks noChangeAspect="1"/>
          </p:cNvPicPr>
          <p:nvPr/>
        </p:nvPicPr>
        <p:blipFill>
          <a:blip r:embed="rId6"/>
          <a:stretch>
            <a:fillRect/>
          </a:stretch>
        </p:blipFill>
        <p:spPr>
          <a:xfrm>
            <a:off x="6582412" y="5379599"/>
            <a:ext cx="5354349" cy="1252181"/>
          </a:xfrm>
          <a:prstGeom prst="rect">
            <a:avLst/>
          </a:prstGeom>
        </p:spPr>
      </p:pic>
      <p:sp>
        <p:nvSpPr>
          <p:cNvPr id="54" name="Rectangle 53">
            <a:extLst>
              <a:ext uri="{FF2B5EF4-FFF2-40B4-BE49-F238E27FC236}">
                <a16:creationId xmlns:a16="http://schemas.microsoft.com/office/drawing/2014/main" id="{E128D5FF-EA24-7B4E-30A2-CF0AEBC2F78D}"/>
              </a:ext>
            </a:extLst>
          </p:cNvPr>
          <p:cNvSpPr/>
          <p:nvPr/>
        </p:nvSpPr>
        <p:spPr>
          <a:xfrm>
            <a:off x="4888267" y="5178320"/>
            <a:ext cx="847515" cy="1624607"/>
          </a:xfrm>
          <a:prstGeom prst="rect">
            <a:avLst/>
          </a:prstGeom>
          <a:noFill/>
          <a:ln w="57150" cap="flat" cmpd="sng" algn="ctr">
            <a:solidFill>
              <a:srgbClr val="4472C4">
                <a:shade val="50000"/>
              </a:srgbClr>
            </a:solidFill>
            <a:prstDash val="solid"/>
            <a:miter lim="800000"/>
            <a:extLst>
              <a:ext uri="{C807C97D-BFC1-408E-A445-0C87EB9F89A2}">
                <ask:lineSketchStyleProps xmlns:ask="http://schemas.microsoft.com/office/drawing/2018/sketchyshapes" sd="2650216993">
                  <a:custGeom>
                    <a:avLst/>
                    <a:gdLst>
                      <a:gd name="connsiteX0" fmla="*/ 0 w 4406127"/>
                      <a:gd name="connsiteY0" fmla="*/ 0 h 1624607"/>
                      <a:gd name="connsiteX1" fmla="*/ 4406127 w 4406127"/>
                      <a:gd name="connsiteY1" fmla="*/ 0 h 1624607"/>
                      <a:gd name="connsiteX2" fmla="*/ 4406127 w 4406127"/>
                      <a:gd name="connsiteY2" fmla="*/ 1624607 h 1624607"/>
                      <a:gd name="connsiteX3" fmla="*/ 0 w 4406127"/>
                      <a:gd name="connsiteY3" fmla="*/ 1624607 h 1624607"/>
                      <a:gd name="connsiteX4" fmla="*/ 0 w 4406127"/>
                      <a:gd name="connsiteY4" fmla="*/ 0 h 1624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6127" h="1624607" extrusionOk="0">
                        <a:moveTo>
                          <a:pt x="0" y="0"/>
                        </a:moveTo>
                        <a:cubicBezTo>
                          <a:pt x="1873325" y="-5264"/>
                          <a:pt x="3122762" y="84467"/>
                          <a:pt x="4406127" y="0"/>
                        </a:cubicBezTo>
                        <a:cubicBezTo>
                          <a:pt x="4518708" y="277074"/>
                          <a:pt x="4421975" y="1273217"/>
                          <a:pt x="4406127" y="1624607"/>
                        </a:cubicBezTo>
                        <a:cubicBezTo>
                          <a:pt x="2598486" y="1730927"/>
                          <a:pt x="2136813" y="1616958"/>
                          <a:pt x="0" y="1624607"/>
                        </a:cubicBezTo>
                        <a:cubicBezTo>
                          <a:pt x="100434" y="918210"/>
                          <a:pt x="102438" y="575282"/>
                          <a:pt x="0" y="0"/>
                        </a:cubicBezTo>
                        <a:close/>
                      </a:path>
                    </a:pathLst>
                  </a:custGeom>
                  <ask:type>
                    <ask:lineSketchNone/>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423F0871-A1D6-17B1-C8DF-064779C2FCA3}"/>
              </a:ext>
            </a:extLst>
          </p:cNvPr>
          <p:cNvSpPr/>
          <p:nvPr/>
        </p:nvSpPr>
        <p:spPr>
          <a:xfrm>
            <a:off x="10443488" y="5178319"/>
            <a:ext cx="1591494" cy="1624607"/>
          </a:xfrm>
          <a:prstGeom prst="rect">
            <a:avLst/>
          </a:prstGeom>
          <a:noFill/>
          <a:ln w="57150" cap="flat" cmpd="sng" algn="ctr">
            <a:solidFill>
              <a:srgbClr val="4472C4">
                <a:shade val="50000"/>
              </a:srgbClr>
            </a:solidFill>
            <a:prstDash val="solid"/>
            <a:miter lim="800000"/>
            <a:extLst>
              <a:ext uri="{C807C97D-BFC1-408E-A445-0C87EB9F89A2}">
                <ask:lineSketchStyleProps xmlns:ask="http://schemas.microsoft.com/office/drawing/2018/sketchyshapes" sd="2650216993">
                  <a:custGeom>
                    <a:avLst/>
                    <a:gdLst>
                      <a:gd name="connsiteX0" fmla="*/ 0 w 4406127"/>
                      <a:gd name="connsiteY0" fmla="*/ 0 h 1624607"/>
                      <a:gd name="connsiteX1" fmla="*/ 4406127 w 4406127"/>
                      <a:gd name="connsiteY1" fmla="*/ 0 h 1624607"/>
                      <a:gd name="connsiteX2" fmla="*/ 4406127 w 4406127"/>
                      <a:gd name="connsiteY2" fmla="*/ 1624607 h 1624607"/>
                      <a:gd name="connsiteX3" fmla="*/ 0 w 4406127"/>
                      <a:gd name="connsiteY3" fmla="*/ 1624607 h 1624607"/>
                      <a:gd name="connsiteX4" fmla="*/ 0 w 4406127"/>
                      <a:gd name="connsiteY4" fmla="*/ 0 h 1624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6127" h="1624607" extrusionOk="0">
                        <a:moveTo>
                          <a:pt x="0" y="0"/>
                        </a:moveTo>
                        <a:cubicBezTo>
                          <a:pt x="1873325" y="-5264"/>
                          <a:pt x="3122762" y="84467"/>
                          <a:pt x="4406127" y="0"/>
                        </a:cubicBezTo>
                        <a:cubicBezTo>
                          <a:pt x="4518708" y="277074"/>
                          <a:pt x="4421975" y="1273217"/>
                          <a:pt x="4406127" y="1624607"/>
                        </a:cubicBezTo>
                        <a:cubicBezTo>
                          <a:pt x="2598486" y="1730927"/>
                          <a:pt x="2136813" y="1616958"/>
                          <a:pt x="0" y="1624607"/>
                        </a:cubicBezTo>
                        <a:cubicBezTo>
                          <a:pt x="100434" y="918210"/>
                          <a:pt x="102438" y="575282"/>
                          <a:pt x="0" y="0"/>
                        </a:cubicBezTo>
                        <a:close/>
                      </a:path>
                    </a:pathLst>
                  </a:custGeom>
                  <ask:type>
                    <ask:lineSketchNone/>
                  </ask:type>
                </ask:lineSketchStyleProps>
              </a:ext>
            </a:extLs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6" name="Picture 55">
            <a:extLst>
              <a:ext uri="{FF2B5EF4-FFF2-40B4-BE49-F238E27FC236}">
                <a16:creationId xmlns:a16="http://schemas.microsoft.com/office/drawing/2014/main" id="{C5FA31D3-AEC3-62FA-C382-27E9A952DFAE}"/>
              </a:ext>
            </a:extLst>
          </p:cNvPr>
          <p:cNvPicPr>
            <a:picLocks noChangeAspect="1"/>
          </p:cNvPicPr>
          <p:nvPr/>
        </p:nvPicPr>
        <p:blipFill>
          <a:blip r:embed="rId7"/>
          <a:stretch>
            <a:fillRect/>
          </a:stretch>
        </p:blipFill>
        <p:spPr>
          <a:xfrm>
            <a:off x="281727" y="4759419"/>
            <a:ext cx="2575665" cy="573645"/>
          </a:xfrm>
          <a:prstGeom prst="rect">
            <a:avLst/>
          </a:prstGeom>
        </p:spPr>
      </p:pic>
      <p:sp>
        <p:nvSpPr>
          <p:cNvPr id="57" name="Content Placeholder 2">
            <a:extLst>
              <a:ext uri="{FF2B5EF4-FFF2-40B4-BE49-F238E27FC236}">
                <a16:creationId xmlns:a16="http://schemas.microsoft.com/office/drawing/2014/main" id="{58D87902-F7E4-E26E-3F53-88134194207D}"/>
              </a:ext>
            </a:extLst>
          </p:cNvPr>
          <p:cNvSpPr txBox="1">
            <a:spLocks/>
          </p:cNvSpPr>
          <p:nvPr/>
        </p:nvSpPr>
        <p:spPr>
          <a:xfrm>
            <a:off x="281727" y="4389028"/>
            <a:ext cx="2117296"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lookup table</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8" name="Straight Arrow Connector 57">
            <a:extLst>
              <a:ext uri="{FF2B5EF4-FFF2-40B4-BE49-F238E27FC236}">
                <a16:creationId xmlns:a16="http://schemas.microsoft.com/office/drawing/2014/main" id="{2F58BE08-845E-6FFA-B910-05EB4A8E480E}"/>
              </a:ext>
            </a:extLst>
          </p:cNvPr>
          <p:cNvCxnSpPr>
            <a:cxnSpLocks/>
          </p:cNvCxnSpPr>
          <p:nvPr/>
        </p:nvCxnSpPr>
        <p:spPr>
          <a:xfrm>
            <a:off x="2770909" y="4997649"/>
            <a:ext cx="1541606" cy="0"/>
          </a:xfrm>
          <a:prstGeom prst="straightConnector1">
            <a:avLst/>
          </a:prstGeom>
          <a:noFill/>
          <a:ln w="19050" cap="flat" cmpd="sng" algn="ctr">
            <a:solidFill>
              <a:srgbClr val="FF0000"/>
            </a:solidFill>
            <a:prstDash val="solid"/>
            <a:miter lim="800000"/>
            <a:tailEnd type="triangle"/>
          </a:ln>
          <a:effectLst/>
        </p:spPr>
      </p:cxnSp>
      <p:sp>
        <p:nvSpPr>
          <p:cNvPr id="59" name="TextBox 58">
            <a:extLst>
              <a:ext uri="{FF2B5EF4-FFF2-40B4-BE49-F238E27FC236}">
                <a16:creationId xmlns:a16="http://schemas.microsoft.com/office/drawing/2014/main" id="{4C56FA12-B30B-0871-3DEF-C63C22E52175}"/>
              </a:ext>
            </a:extLst>
          </p:cNvPr>
          <p:cNvSpPr txBox="1"/>
          <p:nvPr/>
        </p:nvSpPr>
        <p:spPr>
          <a:xfrm>
            <a:off x="450246" y="269432"/>
            <a:ext cx="11291508" cy="480131"/>
          </a:xfrm>
          <a:prstGeom prst="rect">
            <a:avLst/>
          </a:prstGeom>
          <a:noFill/>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Traffic</a:t>
            </a:r>
            <a:endParaRPr kumimoji="0" 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42893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C69489C-16F9-CD20-BC6C-C6FA2D1A7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715" y="749563"/>
            <a:ext cx="4474170" cy="6000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7B5464E-6002-8352-3A0E-CE284ACFE6E3}"/>
              </a:ext>
            </a:extLst>
          </p:cNvPr>
          <p:cNvGraphicFramePr>
            <a:graphicFrameLocks noGrp="1"/>
          </p:cNvGraphicFramePr>
          <p:nvPr/>
        </p:nvGraphicFramePr>
        <p:xfrm>
          <a:off x="7386804" y="55753"/>
          <a:ext cx="4805196" cy="929640"/>
        </p:xfrm>
        <a:graphic>
          <a:graphicData uri="http://schemas.openxmlformats.org/drawingml/2006/table">
            <a:tbl>
              <a:tblPr/>
              <a:tblGrid>
                <a:gridCol w="4805196">
                  <a:extLst>
                    <a:ext uri="{9D8B030D-6E8A-4147-A177-3AD203B41FA5}">
                      <a16:colId xmlns:a16="http://schemas.microsoft.com/office/drawing/2014/main" val="195539954"/>
                    </a:ext>
                  </a:extLst>
                </a:gridCol>
              </a:tblGrid>
              <a:tr h="674700">
                <a:tc>
                  <a:txBody>
                    <a:bodyPr/>
                    <a:lstStyle/>
                    <a:p>
                      <a:pPr algn="l" fontAlgn="base"/>
                      <a:r>
                        <a:rPr lang="en-US" sz="1100" b="0" i="0">
                          <a:solidFill>
                            <a:srgbClr val="569CD6"/>
                          </a:solidFill>
                          <a:effectLst/>
                          <a:latin typeface="Consolas" panose="020B0609020204030204" pitchFamily="49" charset="0"/>
                        </a:rPr>
                        <a:t>Network:</a:t>
                      </a:r>
                    </a:p>
                    <a:p>
                      <a:pPr algn="l" fontAlgn="base"/>
                      <a:r>
                        <a:rPr lang="en-US" sz="1100" b="0" i="0">
                          <a:solidFill>
                            <a:srgbClr val="569CD6"/>
                          </a:solidFill>
                          <a:effectLst/>
                          <a:latin typeface="Consolas" panose="020B0609020204030204" pitchFamily="49" charset="0"/>
                        </a:rPr>
                        <a:t>    </a:t>
                      </a:r>
                      <a:r>
                        <a:rPr lang="en-US" sz="1100" b="0" i="0" err="1">
                          <a:solidFill>
                            <a:srgbClr val="569CD6"/>
                          </a:solidFill>
                          <a:effectLst/>
                          <a:latin typeface="Consolas" panose="020B0609020204030204" pitchFamily="49" charset="0"/>
                        </a:rPr>
                        <a:t>NetworkName</a:t>
                      </a:r>
                      <a:r>
                        <a:rPr lang="en-US" sz="1100" b="0" i="0">
                          <a:solidFill>
                            <a:srgbClr val="569CD6"/>
                          </a:solidFill>
                          <a:effectLst/>
                          <a:latin typeface="Consolas" panose="020B0609020204030204" pitchFamily="49" charset="0"/>
                        </a:rPr>
                        <a:t>: </a:t>
                      </a:r>
                      <a:r>
                        <a:rPr lang="en-US" sz="1100" b="0" i="0" err="1">
                          <a:solidFill>
                            <a:srgbClr val="569CD6"/>
                          </a:solidFill>
                          <a:effectLst/>
                          <a:latin typeface="Consolas" panose="020B0609020204030204" pitchFamily="49" charset="0"/>
                        </a:rPr>
                        <a:t>chatt</a:t>
                      </a:r>
                      <a:endParaRPr lang="en-US" sz="1100" b="0" i="0">
                        <a:solidFill>
                          <a:srgbClr val="569CD6"/>
                        </a:solidFill>
                        <a:effectLst/>
                        <a:latin typeface="Consolas" panose="020B0609020204030204" pitchFamily="49" charset="0"/>
                      </a:endParaRPr>
                    </a:p>
                    <a:p>
                      <a:pPr algn="l" fontAlgn="base"/>
                      <a:r>
                        <a:rPr lang="en-US" sz="1100" b="0" i="0">
                          <a:solidFill>
                            <a:srgbClr val="569CD6"/>
                          </a:solidFill>
                          <a:effectLst/>
                          <a:latin typeface="Consolas" panose="020B0609020204030204" pitchFamily="49" charset="0"/>
                        </a:rPr>
                        <a:t>    </a:t>
                      </a:r>
                      <a:r>
                        <a:rPr lang="en-US" sz="1100" b="0" i="0" err="1">
                          <a:solidFill>
                            <a:srgbClr val="569CD6"/>
                          </a:solidFill>
                          <a:effectLst/>
                          <a:latin typeface="Consolas" panose="020B0609020204030204" pitchFamily="49" charset="0"/>
                        </a:rPr>
                        <a:t>NetworkVertices</a:t>
                      </a:r>
                      <a:r>
                        <a:rPr lang="en-US" sz="1100" b="0" i="0">
                          <a:solidFill>
                            <a:srgbClr val="569CD6"/>
                          </a:solidFill>
                          <a:effectLst/>
                          <a:latin typeface="Consolas" panose="020B0609020204030204" pitchFamily="49" charset="0"/>
                        </a:rPr>
                        <a:t>: (long1, lat1), (long2, lat2),</a:t>
                      </a:r>
                    </a:p>
                    <a:p>
                      <a:pPr algn="l" fontAlgn="base"/>
                      <a:r>
                        <a:rPr lang="en-US" sz="1100" b="0" i="0">
                          <a:solidFill>
                            <a:srgbClr val="569CD6"/>
                          </a:solidFill>
                          <a:effectLst/>
                          <a:latin typeface="Consolas" panose="020B0609020204030204" pitchFamily="49" charset="0"/>
                        </a:rPr>
                        <a:t>                     (long3, lat3), (long4, lat4)</a:t>
                      </a:r>
                    </a:p>
                    <a:p>
                      <a:pPr algn="l" fontAlgn="base"/>
                      <a:r>
                        <a:rPr lang="en-US" sz="1100" b="0" i="0">
                          <a:solidFill>
                            <a:srgbClr val="569CD6"/>
                          </a:solidFill>
                          <a:effectLst/>
                          <a:latin typeface="Consolas" panose="020B0609020204030204" pitchFamily="49" charset="0"/>
                        </a:rPr>
                        <a:t>    </a:t>
                      </a:r>
                      <a:r>
                        <a:rPr lang="en-US" sz="1100" b="0" i="0" err="1">
                          <a:solidFill>
                            <a:srgbClr val="569CD6"/>
                          </a:solidFill>
                          <a:effectLst/>
                          <a:latin typeface="Consolas" panose="020B0609020204030204" pitchFamily="49" charset="0"/>
                        </a:rPr>
                        <a:t>ElevationMap</a:t>
                      </a:r>
                      <a:r>
                        <a:rPr lang="en-US" sz="1100" b="0" i="0">
                          <a:solidFill>
                            <a:srgbClr val="569CD6"/>
                          </a:solidFill>
                          <a:effectLst/>
                          <a:latin typeface="Consolas" panose="020B0609020204030204" pitchFamily="49" charset="0"/>
                        </a:rPr>
                        <a:t>: </a:t>
                      </a:r>
                      <a:r>
                        <a:rPr lang="en-US" sz="1100" b="0" i="0" err="1">
                          <a:solidFill>
                            <a:srgbClr val="569CD6"/>
                          </a:solidFill>
                          <a:effectLst/>
                          <a:latin typeface="Consolas" panose="020B0609020204030204" pitchFamily="49" charset="0"/>
                        </a:rPr>
                        <a:t>chatt_elev.tif</a:t>
                      </a:r>
                      <a:endParaRPr lang="en-US" b="0" i="0">
                        <a:solidFill>
                          <a:srgbClr val="000000"/>
                        </a:solidFill>
                        <a:effectLst/>
                      </a:endParaRPr>
                    </a:p>
                  </a:txBody>
                  <a:tcPr>
                    <a:lnL w="13964" cap="flat" cmpd="sng" algn="ctr">
                      <a:solidFill>
                        <a:srgbClr val="000000"/>
                      </a:solidFill>
                      <a:prstDash val="solid"/>
                      <a:round/>
                      <a:headEnd type="none" w="med" len="med"/>
                      <a:tailEnd type="none" w="med" len="med"/>
                    </a:lnL>
                    <a:lnR w="13964" cap="flat" cmpd="sng" algn="ctr">
                      <a:solidFill>
                        <a:srgbClr val="000000"/>
                      </a:solidFill>
                      <a:prstDash val="solid"/>
                      <a:round/>
                      <a:headEnd type="none" w="med" len="med"/>
                      <a:tailEnd type="none" w="med" len="med"/>
                    </a:lnR>
                    <a:lnT w="13964" cap="flat" cmpd="sng" algn="ctr">
                      <a:solidFill>
                        <a:srgbClr val="000000"/>
                      </a:solidFill>
                      <a:prstDash val="solid"/>
                      <a:round/>
                      <a:headEnd type="none" w="med" len="med"/>
                      <a:tailEnd type="none" w="med" len="med"/>
                    </a:lnT>
                    <a:lnB w="13964"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251587"/>
                  </a:ext>
                </a:extLst>
              </a:tr>
            </a:tbl>
          </a:graphicData>
        </a:graphic>
      </p:graphicFrame>
      <p:sp>
        <p:nvSpPr>
          <p:cNvPr id="5" name="Arrow: Right 4">
            <a:extLst>
              <a:ext uri="{FF2B5EF4-FFF2-40B4-BE49-F238E27FC236}">
                <a16:creationId xmlns:a16="http://schemas.microsoft.com/office/drawing/2014/main" id="{50E76469-8E20-F0AD-741B-C8BFB88C5536}"/>
              </a:ext>
            </a:extLst>
          </p:cNvPr>
          <p:cNvSpPr/>
          <p:nvPr/>
        </p:nvSpPr>
        <p:spPr>
          <a:xfrm>
            <a:off x="5045410" y="1322198"/>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7" name="TextBox 6">
            <a:extLst>
              <a:ext uri="{FF2B5EF4-FFF2-40B4-BE49-F238E27FC236}">
                <a16:creationId xmlns:a16="http://schemas.microsoft.com/office/drawing/2014/main" id="{C2376451-1BED-B7A0-4DA1-DE1FF0BEC94A}"/>
              </a:ext>
            </a:extLst>
          </p:cNvPr>
          <p:cNvSpPr txBox="1"/>
          <p:nvPr/>
        </p:nvSpPr>
        <p:spPr>
          <a:xfrm>
            <a:off x="5391548" y="1261809"/>
            <a:ext cx="19952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entury Gothic" panose="020F0302020204030204"/>
                <a:ea typeface="+mn-ea"/>
                <a:cs typeface="+mn-cs"/>
              </a:rPr>
              <a:t>UserInputTemplate.yaml</a:t>
            </a:r>
            <a:endPar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
        <p:nvSpPr>
          <p:cNvPr id="8" name="Arrow: Right 7">
            <a:extLst>
              <a:ext uri="{FF2B5EF4-FFF2-40B4-BE49-F238E27FC236}">
                <a16:creationId xmlns:a16="http://schemas.microsoft.com/office/drawing/2014/main" id="{BE1507E3-FB46-0B87-D33D-BFD8827C5EE4}"/>
              </a:ext>
            </a:extLst>
          </p:cNvPr>
          <p:cNvSpPr/>
          <p:nvPr/>
        </p:nvSpPr>
        <p:spPr>
          <a:xfrm>
            <a:off x="5045589" y="2560325"/>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A549D233-3038-F495-9388-43023907C679}"/>
              </a:ext>
            </a:extLst>
          </p:cNvPr>
          <p:cNvSpPr txBox="1"/>
          <p:nvPr/>
        </p:nvSpPr>
        <p:spPr>
          <a:xfrm>
            <a:off x="5391727" y="2499936"/>
            <a:ext cx="19952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entury Gothic" panose="020F0302020204030204"/>
                <a:ea typeface="+mn-ea"/>
                <a:cs typeface="+mn-cs"/>
              </a:rPr>
              <a:t>chatt.xodr</a:t>
            </a: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 (raw)</a:t>
            </a:r>
          </a:p>
        </p:txBody>
      </p:sp>
      <p:cxnSp>
        <p:nvCxnSpPr>
          <p:cNvPr id="12" name="Straight Arrow Connector 11">
            <a:extLst>
              <a:ext uri="{FF2B5EF4-FFF2-40B4-BE49-F238E27FC236}">
                <a16:creationId xmlns:a16="http://schemas.microsoft.com/office/drawing/2014/main" id="{3A311D52-99C4-1B27-32E5-CBA6108AE30E}"/>
              </a:ext>
            </a:extLst>
          </p:cNvPr>
          <p:cNvCxnSpPr>
            <a:stCxn id="7" idx="2"/>
            <a:endCxn id="9" idx="0"/>
          </p:cNvCxnSpPr>
          <p:nvPr/>
        </p:nvCxnSpPr>
        <p:spPr>
          <a:xfrm>
            <a:off x="6389176" y="1538808"/>
            <a:ext cx="179" cy="9611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row: Right 12">
            <a:extLst>
              <a:ext uri="{FF2B5EF4-FFF2-40B4-BE49-F238E27FC236}">
                <a16:creationId xmlns:a16="http://schemas.microsoft.com/office/drawing/2014/main" id="{637129AD-F48A-A4A5-2CAF-EDCB9B3B8CF1}"/>
              </a:ext>
            </a:extLst>
          </p:cNvPr>
          <p:cNvSpPr/>
          <p:nvPr/>
        </p:nvSpPr>
        <p:spPr>
          <a:xfrm>
            <a:off x="5045410" y="3502883"/>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4" name="TextBox 13">
            <a:extLst>
              <a:ext uri="{FF2B5EF4-FFF2-40B4-BE49-F238E27FC236}">
                <a16:creationId xmlns:a16="http://schemas.microsoft.com/office/drawing/2014/main" id="{3326E421-8DEA-4091-3073-AAF4546219D4}"/>
              </a:ext>
            </a:extLst>
          </p:cNvPr>
          <p:cNvSpPr txBox="1"/>
          <p:nvPr/>
        </p:nvSpPr>
        <p:spPr>
          <a:xfrm>
            <a:off x="5391547" y="3430917"/>
            <a:ext cx="440666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entury Gothic" panose="020F0302020204030204"/>
                <a:ea typeface="+mn-ea"/>
                <a:cs typeface="+mn-cs"/>
              </a:rPr>
              <a:t>chatt.xodr</a:t>
            </a: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 (with updated elevation)</a:t>
            </a:r>
          </a:p>
        </p:txBody>
      </p:sp>
      <p:sp>
        <p:nvSpPr>
          <p:cNvPr id="18" name="Arrow: Right 17">
            <a:extLst>
              <a:ext uri="{FF2B5EF4-FFF2-40B4-BE49-F238E27FC236}">
                <a16:creationId xmlns:a16="http://schemas.microsoft.com/office/drawing/2014/main" id="{783AE1D7-87B9-E7F7-5CF6-62ABA93E598D}"/>
              </a:ext>
            </a:extLst>
          </p:cNvPr>
          <p:cNvSpPr/>
          <p:nvPr/>
        </p:nvSpPr>
        <p:spPr>
          <a:xfrm>
            <a:off x="5045410" y="4790726"/>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9" name="TextBox 18">
            <a:extLst>
              <a:ext uri="{FF2B5EF4-FFF2-40B4-BE49-F238E27FC236}">
                <a16:creationId xmlns:a16="http://schemas.microsoft.com/office/drawing/2014/main" id="{8BEADAE2-8721-877E-6DF2-170D9BFCCA9A}"/>
              </a:ext>
            </a:extLst>
          </p:cNvPr>
          <p:cNvSpPr txBox="1"/>
          <p:nvPr/>
        </p:nvSpPr>
        <p:spPr>
          <a:xfrm>
            <a:off x="5484680" y="4758557"/>
            <a:ext cx="440666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chatt.net.xml</a:t>
            </a:r>
          </a:p>
        </p:txBody>
      </p:sp>
      <p:cxnSp>
        <p:nvCxnSpPr>
          <p:cNvPr id="22" name="Straight Arrow Connector 21">
            <a:extLst>
              <a:ext uri="{FF2B5EF4-FFF2-40B4-BE49-F238E27FC236}">
                <a16:creationId xmlns:a16="http://schemas.microsoft.com/office/drawing/2014/main" id="{BC15DBD3-88D3-1AB6-9315-38414D5BECFF}"/>
              </a:ext>
            </a:extLst>
          </p:cNvPr>
          <p:cNvCxnSpPr>
            <a:cxnSpLocks/>
          </p:cNvCxnSpPr>
          <p:nvPr/>
        </p:nvCxnSpPr>
        <p:spPr>
          <a:xfrm>
            <a:off x="6389715" y="3749938"/>
            <a:ext cx="0" cy="1008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0663FE0-0683-BF19-954F-9466118E1F7E}"/>
              </a:ext>
            </a:extLst>
          </p:cNvPr>
          <p:cNvSpPr/>
          <p:nvPr/>
        </p:nvSpPr>
        <p:spPr>
          <a:xfrm>
            <a:off x="1533104" y="1213798"/>
            <a:ext cx="1029809" cy="403798"/>
          </a:xfrm>
          <a:prstGeom prst="rect">
            <a:avLst/>
          </a:prstGeom>
          <a:noFill/>
          <a:ln w="3810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
        <p:nvSpPr>
          <p:cNvPr id="6" name="TextBox 5">
            <a:extLst>
              <a:ext uri="{FF2B5EF4-FFF2-40B4-BE49-F238E27FC236}">
                <a16:creationId xmlns:a16="http://schemas.microsoft.com/office/drawing/2014/main" id="{0506996E-D51C-5E35-0850-41DAEB409C97}"/>
              </a:ext>
            </a:extLst>
          </p:cNvPr>
          <p:cNvSpPr txBox="1"/>
          <p:nvPr/>
        </p:nvSpPr>
        <p:spPr>
          <a:xfrm>
            <a:off x="450246" y="269432"/>
            <a:ext cx="11291508" cy="480131"/>
          </a:xfrm>
          <a:prstGeom prst="rect">
            <a:avLst/>
          </a:prstGeom>
          <a:noFill/>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Network</a:t>
            </a:r>
            <a:endParaRPr kumimoji="0" 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10" name="Straight Arrow Connector 9">
            <a:extLst>
              <a:ext uri="{FF2B5EF4-FFF2-40B4-BE49-F238E27FC236}">
                <a16:creationId xmlns:a16="http://schemas.microsoft.com/office/drawing/2014/main" id="{7876D540-C45A-7231-47AE-80309C49CD7C}"/>
              </a:ext>
            </a:extLst>
          </p:cNvPr>
          <p:cNvCxnSpPr/>
          <p:nvPr/>
        </p:nvCxnSpPr>
        <p:spPr>
          <a:xfrm>
            <a:off x="6388818" y="2795456"/>
            <a:ext cx="179" cy="6213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7BD4035-89F1-EEE7-EC29-0D2F94BAC1CE}"/>
              </a:ext>
            </a:extLst>
          </p:cNvPr>
          <p:cNvPicPr>
            <a:picLocks noChangeAspect="1"/>
          </p:cNvPicPr>
          <p:nvPr/>
        </p:nvPicPr>
        <p:blipFill>
          <a:blip r:embed="rId3"/>
          <a:stretch>
            <a:fillRect/>
          </a:stretch>
        </p:blipFill>
        <p:spPr>
          <a:xfrm>
            <a:off x="8397931" y="4387296"/>
            <a:ext cx="3668945" cy="2383793"/>
          </a:xfrm>
          <a:prstGeom prst="rect">
            <a:avLst/>
          </a:prstGeom>
        </p:spPr>
      </p:pic>
      <p:pic>
        <p:nvPicPr>
          <p:cNvPr id="23" name="Picture 22">
            <a:extLst>
              <a:ext uri="{FF2B5EF4-FFF2-40B4-BE49-F238E27FC236}">
                <a16:creationId xmlns:a16="http://schemas.microsoft.com/office/drawing/2014/main" id="{DC122898-382B-6ADA-4EE3-D66FB9A636D7}"/>
              </a:ext>
            </a:extLst>
          </p:cNvPr>
          <p:cNvPicPr>
            <a:picLocks noChangeAspect="1"/>
          </p:cNvPicPr>
          <p:nvPr/>
        </p:nvPicPr>
        <p:blipFill>
          <a:blip r:embed="rId4"/>
          <a:stretch>
            <a:fillRect/>
          </a:stretch>
        </p:blipFill>
        <p:spPr>
          <a:xfrm>
            <a:off x="9083376" y="994068"/>
            <a:ext cx="3107267" cy="1584938"/>
          </a:xfrm>
          <a:prstGeom prst="rect">
            <a:avLst/>
          </a:prstGeom>
        </p:spPr>
      </p:pic>
      <p:pic>
        <p:nvPicPr>
          <p:cNvPr id="26" name="Picture 25">
            <a:extLst>
              <a:ext uri="{FF2B5EF4-FFF2-40B4-BE49-F238E27FC236}">
                <a16:creationId xmlns:a16="http://schemas.microsoft.com/office/drawing/2014/main" id="{BC978C84-52DE-5C75-DA07-640F736D416B}"/>
              </a:ext>
            </a:extLst>
          </p:cNvPr>
          <p:cNvPicPr>
            <a:picLocks noChangeAspect="1"/>
          </p:cNvPicPr>
          <p:nvPr/>
        </p:nvPicPr>
        <p:blipFill>
          <a:blip r:embed="rId5"/>
          <a:stretch>
            <a:fillRect/>
          </a:stretch>
        </p:blipFill>
        <p:spPr>
          <a:xfrm>
            <a:off x="8238941" y="2629773"/>
            <a:ext cx="3986926" cy="1672807"/>
          </a:xfrm>
          <a:prstGeom prst="rect">
            <a:avLst/>
          </a:prstGeom>
        </p:spPr>
      </p:pic>
      <p:cxnSp>
        <p:nvCxnSpPr>
          <p:cNvPr id="30" name="Straight Arrow Connector 29">
            <a:extLst>
              <a:ext uri="{FF2B5EF4-FFF2-40B4-BE49-F238E27FC236}">
                <a16:creationId xmlns:a16="http://schemas.microsoft.com/office/drawing/2014/main" id="{9A365BC0-D184-4123-B56D-2EC7E96081A2}"/>
              </a:ext>
            </a:extLst>
          </p:cNvPr>
          <p:cNvCxnSpPr>
            <a:cxnSpLocks/>
          </p:cNvCxnSpPr>
          <p:nvPr/>
        </p:nvCxnSpPr>
        <p:spPr>
          <a:xfrm flipV="1">
            <a:off x="10875433" y="773651"/>
            <a:ext cx="0" cy="10942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4F72447B-CB65-0AD8-82D0-ABF3CD12D245}"/>
              </a:ext>
            </a:extLst>
          </p:cNvPr>
          <p:cNvSpPr/>
          <p:nvPr/>
        </p:nvSpPr>
        <p:spPr>
          <a:xfrm>
            <a:off x="7373809" y="1297286"/>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32" name="Arrow: Right 31">
            <a:extLst>
              <a:ext uri="{FF2B5EF4-FFF2-40B4-BE49-F238E27FC236}">
                <a16:creationId xmlns:a16="http://schemas.microsoft.com/office/drawing/2014/main" id="{ACE94A8A-0A2D-5343-71C7-D7CD5D2259C4}"/>
              </a:ext>
            </a:extLst>
          </p:cNvPr>
          <p:cNvSpPr/>
          <p:nvPr/>
        </p:nvSpPr>
        <p:spPr>
          <a:xfrm>
            <a:off x="7388307" y="2560325"/>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35" name="Arrow: Right 34">
            <a:extLst>
              <a:ext uri="{FF2B5EF4-FFF2-40B4-BE49-F238E27FC236}">
                <a16:creationId xmlns:a16="http://schemas.microsoft.com/office/drawing/2014/main" id="{BB50B946-451E-8EB4-E0E4-7BD06784DF3E}"/>
              </a:ext>
            </a:extLst>
          </p:cNvPr>
          <p:cNvSpPr/>
          <p:nvPr/>
        </p:nvSpPr>
        <p:spPr>
          <a:xfrm>
            <a:off x="7392539" y="4803556"/>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226470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EBF45458-DA25-31CC-73EA-FB591165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45" y="749563"/>
            <a:ext cx="4474170" cy="6000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Table 24">
            <a:extLst>
              <a:ext uri="{FF2B5EF4-FFF2-40B4-BE49-F238E27FC236}">
                <a16:creationId xmlns:a16="http://schemas.microsoft.com/office/drawing/2014/main" id="{13DF2A06-C3E8-D790-6EE4-CF6A5919034E}"/>
              </a:ext>
            </a:extLst>
          </p:cNvPr>
          <p:cNvGraphicFramePr>
            <a:graphicFrameLocks noGrp="1"/>
          </p:cNvGraphicFramePr>
          <p:nvPr/>
        </p:nvGraphicFramePr>
        <p:xfrm>
          <a:off x="7420838" y="1047731"/>
          <a:ext cx="4553911" cy="594936"/>
        </p:xfrm>
        <a:graphic>
          <a:graphicData uri="http://schemas.openxmlformats.org/drawingml/2006/table">
            <a:tbl>
              <a:tblPr/>
              <a:tblGrid>
                <a:gridCol w="4553911">
                  <a:extLst>
                    <a:ext uri="{9D8B030D-6E8A-4147-A177-3AD203B41FA5}">
                      <a16:colId xmlns:a16="http://schemas.microsoft.com/office/drawing/2014/main" val="195539954"/>
                    </a:ext>
                  </a:extLst>
                </a:gridCol>
              </a:tblGrid>
              <a:tr h="594936">
                <a:tc>
                  <a:txBody>
                    <a:bodyPr/>
                    <a:lstStyle/>
                    <a:p>
                      <a:pPr algn="l" fontAlgn="base"/>
                      <a:r>
                        <a:rPr lang="en-US" sz="1100" b="0" i="0">
                          <a:solidFill>
                            <a:srgbClr val="569CD6"/>
                          </a:solidFill>
                          <a:effectLst/>
                          <a:latin typeface="Consolas" panose="020B0609020204030204" pitchFamily="49" charset="0"/>
                        </a:rPr>
                        <a:t>Control:</a:t>
                      </a:r>
                    </a:p>
                    <a:p>
                      <a:pPr algn="l" fontAlgn="base"/>
                      <a:r>
                        <a:rPr lang="en-US" sz="1100" b="0" i="0">
                          <a:solidFill>
                            <a:srgbClr val="569CD6"/>
                          </a:solidFill>
                          <a:effectLst/>
                          <a:latin typeface="Consolas" panose="020B0609020204030204" pitchFamily="49" charset="0"/>
                        </a:rPr>
                        <a:t>    SignalPlan: signal.csv (Synchro </a:t>
                      </a:r>
                      <a:r>
                        <a:rPr lang="it-IT" sz="1100" b="0" i="0">
                          <a:solidFill>
                            <a:srgbClr val="569CD6"/>
                          </a:solidFill>
                          <a:effectLst/>
                          <a:latin typeface="Consolas" panose="020B0609020204030204" pitchFamily="49" charset="0"/>
                        </a:rPr>
                        <a:t>Universal Traffic </a:t>
                      </a:r>
                    </a:p>
                    <a:p>
                      <a:pPr algn="l" fontAlgn="base"/>
                      <a:r>
                        <a:rPr lang="it-IT" sz="1100" b="0" i="0">
                          <a:solidFill>
                            <a:srgbClr val="569CD6"/>
                          </a:solidFill>
                          <a:effectLst/>
                          <a:latin typeface="Consolas" panose="020B0609020204030204" pitchFamily="49" charset="0"/>
                        </a:rPr>
                        <a:t>                            Data Format(UTDF)</a:t>
                      </a:r>
                      <a:r>
                        <a:rPr lang="en-US" sz="1100" b="0" i="0">
                          <a:solidFill>
                            <a:srgbClr val="569CD6"/>
                          </a:solidFill>
                          <a:effectLst/>
                          <a:latin typeface="Consolas" panose="020B0609020204030204" pitchFamily="49" charset="0"/>
                        </a:rPr>
                        <a:t> file)</a:t>
                      </a:r>
                    </a:p>
                  </a:txBody>
                  <a:tcPr>
                    <a:lnL w="13964" cap="flat" cmpd="sng" algn="ctr">
                      <a:solidFill>
                        <a:srgbClr val="000000"/>
                      </a:solidFill>
                      <a:prstDash val="solid"/>
                      <a:round/>
                      <a:headEnd type="none" w="med" len="med"/>
                      <a:tailEnd type="none" w="med" len="med"/>
                    </a:lnL>
                    <a:lnR w="13964" cap="flat" cmpd="sng" algn="ctr">
                      <a:solidFill>
                        <a:srgbClr val="000000"/>
                      </a:solidFill>
                      <a:prstDash val="solid"/>
                      <a:round/>
                      <a:headEnd type="none" w="med" len="med"/>
                      <a:tailEnd type="none" w="med" len="med"/>
                    </a:lnR>
                    <a:lnT w="13964" cap="flat" cmpd="sng" algn="ctr">
                      <a:solidFill>
                        <a:srgbClr val="000000"/>
                      </a:solidFill>
                      <a:prstDash val="solid"/>
                      <a:round/>
                      <a:headEnd type="none" w="med" len="med"/>
                      <a:tailEnd type="none" w="med" len="med"/>
                    </a:lnT>
                    <a:lnB w="13964"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251587"/>
                  </a:ext>
                </a:extLst>
              </a:tr>
            </a:tbl>
          </a:graphicData>
        </a:graphic>
      </p:graphicFrame>
      <p:sp>
        <p:nvSpPr>
          <p:cNvPr id="26" name="Arrow: Right 25">
            <a:extLst>
              <a:ext uri="{FF2B5EF4-FFF2-40B4-BE49-F238E27FC236}">
                <a16:creationId xmlns:a16="http://schemas.microsoft.com/office/drawing/2014/main" id="{85285708-1A68-48CE-1E05-C824EF3CB44A}"/>
              </a:ext>
            </a:extLst>
          </p:cNvPr>
          <p:cNvSpPr/>
          <p:nvPr/>
        </p:nvSpPr>
        <p:spPr>
          <a:xfrm>
            <a:off x="4996768" y="1322198"/>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7" name="TextBox 26">
            <a:extLst>
              <a:ext uri="{FF2B5EF4-FFF2-40B4-BE49-F238E27FC236}">
                <a16:creationId xmlns:a16="http://schemas.microsoft.com/office/drawing/2014/main" id="{5BF81FFA-6EC6-9F3A-DB99-71F4F114D1B5}"/>
              </a:ext>
            </a:extLst>
          </p:cNvPr>
          <p:cNvSpPr txBox="1"/>
          <p:nvPr/>
        </p:nvSpPr>
        <p:spPr>
          <a:xfrm>
            <a:off x="5342906" y="1261809"/>
            <a:ext cx="19952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entury Gothic" panose="020F0302020204030204"/>
                <a:ea typeface="+mn-ea"/>
                <a:cs typeface="+mn-cs"/>
              </a:rPr>
              <a:t>UserInputTemplate.yaml</a:t>
            </a:r>
            <a:endPar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
        <p:nvSpPr>
          <p:cNvPr id="28" name="Arrow: Right 27">
            <a:extLst>
              <a:ext uri="{FF2B5EF4-FFF2-40B4-BE49-F238E27FC236}">
                <a16:creationId xmlns:a16="http://schemas.microsoft.com/office/drawing/2014/main" id="{D4728003-D858-8330-F42C-B27F666C3883}"/>
              </a:ext>
            </a:extLst>
          </p:cNvPr>
          <p:cNvSpPr/>
          <p:nvPr/>
        </p:nvSpPr>
        <p:spPr>
          <a:xfrm>
            <a:off x="4996947" y="2251297"/>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9" name="TextBox 28">
            <a:extLst>
              <a:ext uri="{FF2B5EF4-FFF2-40B4-BE49-F238E27FC236}">
                <a16:creationId xmlns:a16="http://schemas.microsoft.com/office/drawing/2014/main" id="{E2A0FFA6-CC16-2064-12FD-DBEDD367A76E}"/>
              </a:ext>
            </a:extLst>
          </p:cNvPr>
          <p:cNvSpPr txBox="1"/>
          <p:nvPr/>
        </p:nvSpPr>
        <p:spPr>
          <a:xfrm>
            <a:off x="5343085" y="2190908"/>
            <a:ext cx="199525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Intermediate variable</a:t>
            </a:r>
          </a:p>
        </p:txBody>
      </p:sp>
      <p:sp>
        <p:nvSpPr>
          <p:cNvPr id="30" name="Arrow: Right 29">
            <a:extLst>
              <a:ext uri="{FF2B5EF4-FFF2-40B4-BE49-F238E27FC236}">
                <a16:creationId xmlns:a16="http://schemas.microsoft.com/office/drawing/2014/main" id="{8E09C1CE-651F-E447-7964-D11C34DCFCFC}"/>
              </a:ext>
            </a:extLst>
          </p:cNvPr>
          <p:cNvSpPr/>
          <p:nvPr/>
        </p:nvSpPr>
        <p:spPr>
          <a:xfrm>
            <a:off x="4996768" y="3147284"/>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31" name="TextBox 30">
            <a:extLst>
              <a:ext uri="{FF2B5EF4-FFF2-40B4-BE49-F238E27FC236}">
                <a16:creationId xmlns:a16="http://schemas.microsoft.com/office/drawing/2014/main" id="{C93FDC0C-E03F-7B0E-3BAC-6737217F9E79}"/>
              </a:ext>
            </a:extLst>
          </p:cNvPr>
          <p:cNvSpPr txBox="1"/>
          <p:nvPr/>
        </p:nvSpPr>
        <p:spPr>
          <a:xfrm>
            <a:off x="5342905" y="3086895"/>
            <a:ext cx="23194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Intermediate variable(using ID from </a:t>
            </a:r>
            <a:r>
              <a:rPr kumimoji="0" lang="en-US" sz="1200" b="0" i="0" u="none" strike="noStrike" kern="1200" cap="none" spc="0" normalizeH="0" baseline="0" noProof="0" err="1">
                <a:ln>
                  <a:noFill/>
                </a:ln>
                <a:solidFill>
                  <a:prstClr val="black"/>
                </a:solidFill>
                <a:effectLst/>
                <a:uLnTx/>
                <a:uFillTx/>
                <a:latin typeface="Century Gothic" panose="020F0302020204030204"/>
                <a:ea typeface="+mn-ea"/>
                <a:cs typeface="+mn-cs"/>
              </a:rPr>
              <a:t>OpenDrive</a:t>
            </a: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a:t>
            </a:r>
          </a:p>
        </p:txBody>
      </p:sp>
      <p:sp>
        <p:nvSpPr>
          <p:cNvPr id="34" name="Arrow: Right 33">
            <a:extLst>
              <a:ext uri="{FF2B5EF4-FFF2-40B4-BE49-F238E27FC236}">
                <a16:creationId xmlns:a16="http://schemas.microsoft.com/office/drawing/2014/main" id="{FA5C58F4-CDE4-E503-A3B1-76159E3F7D3C}"/>
              </a:ext>
            </a:extLst>
          </p:cNvPr>
          <p:cNvSpPr/>
          <p:nvPr/>
        </p:nvSpPr>
        <p:spPr>
          <a:xfrm>
            <a:off x="4996768" y="4313911"/>
            <a:ext cx="349097" cy="187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35" name="TextBox 34">
            <a:extLst>
              <a:ext uri="{FF2B5EF4-FFF2-40B4-BE49-F238E27FC236}">
                <a16:creationId xmlns:a16="http://schemas.microsoft.com/office/drawing/2014/main" id="{221DD438-603F-0625-BC58-76D24E6BA775}"/>
              </a:ext>
            </a:extLst>
          </p:cNvPr>
          <p:cNvSpPr txBox="1"/>
          <p:nvPr/>
        </p:nvSpPr>
        <p:spPr>
          <a:xfrm>
            <a:off x="5342905" y="4253522"/>
            <a:ext cx="440666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entury Gothic" panose="020F0302020204030204"/>
                <a:ea typeface="+mn-ea"/>
                <a:cs typeface="+mn-cs"/>
              </a:rPr>
              <a:t>tlLogic</a:t>
            </a:r>
            <a:r>
              <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mn-cs"/>
              </a:rPr>
              <a:t> in chatt.net.xml</a:t>
            </a:r>
          </a:p>
        </p:txBody>
      </p:sp>
      <p:cxnSp>
        <p:nvCxnSpPr>
          <p:cNvPr id="36" name="Straight Arrow Connector 35">
            <a:extLst>
              <a:ext uri="{FF2B5EF4-FFF2-40B4-BE49-F238E27FC236}">
                <a16:creationId xmlns:a16="http://schemas.microsoft.com/office/drawing/2014/main" id="{D5B17586-FE67-19DB-7406-D6F679E584B4}"/>
              </a:ext>
            </a:extLst>
          </p:cNvPr>
          <p:cNvCxnSpPr>
            <a:cxnSpLocks/>
          </p:cNvCxnSpPr>
          <p:nvPr/>
        </p:nvCxnSpPr>
        <p:spPr>
          <a:xfrm>
            <a:off x="6340176" y="3618689"/>
            <a:ext cx="0" cy="634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Table 37">
            <a:extLst>
              <a:ext uri="{FF2B5EF4-FFF2-40B4-BE49-F238E27FC236}">
                <a16:creationId xmlns:a16="http://schemas.microsoft.com/office/drawing/2014/main" id="{C48A0E16-EA27-3BC6-C83E-FC151260AF46}"/>
              </a:ext>
            </a:extLst>
          </p:cNvPr>
          <p:cNvGraphicFramePr>
            <a:graphicFrameLocks noGrp="1"/>
          </p:cNvGraphicFramePr>
          <p:nvPr/>
        </p:nvGraphicFramePr>
        <p:xfrm>
          <a:off x="7420480" y="2544200"/>
          <a:ext cx="4553911" cy="594360"/>
        </p:xfrm>
        <a:graphic>
          <a:graphicData uri="http://schemas.openxmlformats.org/drawingml/2006/table">
            <a:tbl>
              <a:tblPr/>
              <a:tblGrid>
                <a:gridCol w="4553911">
                  <a:extLst>
                    <a:ext uri="{9D8B030D-6E8A-4147-A177-3AD203B41FA5}">
                      <a16:colId xmlns:a16="http://schemas.microsoft.com/office/drawing/2014/main" val="195539954"/>
                    </a:ext>
                  </a:extLst>
                </a:gridCol>
              </a:tblGrid>
              <a:tr h="297468">
                <a:tc>
                  <a:txBody>
                    <a:bodyPr/>
                    <a:lstStyle/>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pd.DataFrame(data, </a:t>
                      </a:r>
                      <a:r>
                        <a:rPr lang="en-US" sz="1100" b="0" i="0" kern="1200" err="1">
                          <a:solidFill>
                            <a:srgbClr val="569CD6"/>
                          </a:solidFill>
                          <a:effectLst/>
                          <a:latin typeface="Consolas" panose="020B0609020204030204" pitchFamily="49" charset="0"/>
                          <a:ea typeface="+mn-ea"/>
                          <a:cs typeface="+mn-cs"/>
                        </a:rPr>
                        <a:t>dtype</a:t>
                      </a:r>
                      <a:r>
                        <a:rPr lang="en-US" sz="1100" b="0" i="0" kern="1200">
                          <a:solidFill>
                            <a:srgbClr val="569CD6"/>
                          </a:solidFill>
                          <a:effectLst/>
                          <a:latin typeface="Consolas" panose="020B0609020204030204" pitchFamily="49" charset="0"/>
                          <a:ea typeface="+mn-ea"/>
                          <a:cs typeface="+mn-cs"/>
                        </a:rPr>
                        <a:t> = {'</a:t>
                      </a:r>
                      <a:r>
                        <a:rPr lang="en-US" sz="1100" b="0" i="0" kern="1200" err="1">
                          <a:solidFill>
                            <a:srgbClr val="569CD6"/>
                          </a:solidFill>
                          <a:effectLst/>
                          <a:latin typeface="Consolas" panose="020B0609020204030204" pitchFamily="49" charset="0"/>
                          <a:ea typeface="+mn-ea"/>
                          <a:cs typeface="+mn-cs"/>
                        </a:rPr>
                        <a:t>IntersectionID</a:t>
                      </a:r>
                      <a:r>
                        <a:rPr lang="en-US" sz="1100" b="0" i="0" kern="1200">
                          <a:solidFill>
                            <a:srgbClr val="569CD6"/>
                          </a:solidFill>
                          <a:effectLst/>
                          <a:latin typeface="Consolas" panose="020B0609020204030204" pitchFamily="49" charset="0"/>
                          <a:ea typeface="+mn-ea"/>
                          <a:cs typeface="+mn-cs"/>
                        </a:rPr>
                        <a:t>': int,'</a:t>
                      </a:r>
                      <a:r>
                        <a:rPr lang="en-US" sz="1100" b="0" i="0" kern="1200" err="1">
                          <a:solidFill>
                            <a:srgbClr val="569CD6"/>
                          </a:solidFill>
                          <a:effectLst/>
                          <a:latin typeface="Consolas" panose="020B0609020204030204" pitchFamily="49" charset="0"/>
                          <a:ea typeface="+mn-ea"/>
                          <a:cs typeface="+mn-cs"/>
                        </a:rPr>
                        <a:t>PhaseID</a:t>
                      </a:r>
                      <a:r>
                        <a:rPr lang="en-US" sz="1100" b="0" i="0" kern="1200">
                          <a:solidFill>
                            <a:srgbClr val="569CD6"/>
                          </a:solidFill>
                          <a:effectLst/>
                          <a:latin typeface="Consolas" panose="020B0609020204030204" pitchFamily="49" charset="0"/>
                          <a:ea typeface="+mn-ea"/>
                          <a:cs typeface="+mn-cs"/>
                        </a:rPr>
                        <a:t>': int, 'Green': float, 'yellow': float, 'NBL', bool, 'NBT', bool, 'NBR', bool… }</a:t>
                      </a:r>
                    </a:p>
                  </a:txBody>
                  <a:tcPr>
                    <a:lnL w="13964" cap="flat" cmpd="sng" algn="ctr">
                      <a:solidFill>
                        <a:srgbClr val="000000"/>
                      </a:solidFill>
                      <a:prstDash val="solid"/>
                      <a:round/>
                      <a:headEnd type="none" w="med" len="med"/>
                      <a:tailEnd type="none" w="med" len="med"/>
                    </a:lnL>
                    <a:lnR w="13964" cap="flat" cmpd="sng" algn="ctr">
                      <a:solidFill>
                        <a:srgbClr val="000000"/>
                      </a:solidFill>
                      <a:prstDash val="solid"/>
                      <a:round/>
                      <a:headEnd type="none" w="med" len="med"/>
                      <a:tailEnd type="none" w="med" len="med"/>
                    </a:lnR>
                    <a:lnT w="13964" cap="flat" cmpd="sng" algn="ctr">
                      <a:solidFill>
                        <a:srgbClr val="000000"/>
                      </a:solidFill>
                      <a:prstDash val="solid"/>
                      <a:round/>
                      <a:headEnd type="none" w="med" len="med"/>
                      <a:tailEnd type="none" w="med" len="med"/>
                    </a:lnT>
                    <a:lnB w="13964"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251587"/>
                  </a:ext>
                </a:extLst>
              </a:tr>
            </a:tbl>
          </a:graphicData>
        </a:graphic>
      </p:graphicFrame>
      <p:cxnSp>
        <p:nvCxnSpPr>
          <p:cNvPr id="2" name="Straight Arrow Connector 1">
            <a:extLst>
              <a:ext uri="{FF2B5EF4-FFF2-40B4-BE49-F238E27FC236}">
                <a16:creationId xmlns:a16="http://schemas.microsoft.com/office/drawing/2014/main" id="{CBA763B7-BACE-823E-87C5-DE4C5E1FBE97}"/>
              </a:ext>
            </a:extLst>
          </p:cNvPr>
          <p:cNvCxnSpPr>
            <a:cxnSpLocks/>
          </p:cNvCxnSpPr>
          <p:nvPr/>
        </p:nvCxnSpPr>
        <p:spPr>
          <a:xfrm>
            <a:off x="6340176" y="2498685"/>
            <a:ext cx="0" cy="634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4D68CD59-D582-9B78-514C-D520C743C2D3}"/>
              </a:ext>
            </a:extLst>
          </p:cNvPr>
          <p:cNvCxnSpPr>
            <a:cxnSpLocks/>
          </p:cNvCxnSpPr>
          <p:nvPr/>
        </p:nvCxnSpPr>
        <p:spPr>
          <a:xfrm>
            <a:off x="6340176" y="1569586"/>
            <a:ext cx="0" cy="6348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9CF79603-F764-BB0A-613F-8406264C3181}"/>
              </a:ext>
            </a:extLst>
          </p:cNvPr>
          <p:cNvGraphicFramePr>
            <a:graphicFrameLocks noGrp="1"/>
          </p:cNvGraphicFramePr>
          <p:nvPr/>
        </p:nvGraphicFramePr>
        <p:xfrm>
          <a:off x="7420479" y="3936105"/>
          <a:ext cx="4553911" cy="1474383"/>
        </p:xfrm>
        <a:graphic>
          <a:graphicData uri="http://schemas.openxmlformats.org/drawingml/2006/table">
            <a:tbl>
              <a:tblPr/>
              <a:tblGrid>
                <a:gridCol w="4553911">
                  <a:extLst>
                    <a:ext uri="{9D8B030D-6E8A-4147-A177-3AD203B41FA5}">
                      <a16:colId xmlns:a16="http://schemas.microsoft.com/office/drawing/2014/main" val="195539954"/>
                    </a:ext>
                  </a:extLst>
                </a:gridCol>
              </a:tblGrid>
              <a:tr h="1474383">
                <a:tc>
                  <a:txBody>
                    <a:bodyPr/>
                    <a:lstStyle/>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&lt;</a:t>
                      </a:r>
                      <a:r>
                        <a:rPr lang="en-US" sz="1100" b="0" i="0" kern="1200" err="1">
                          <a:solidFill>
                            <a:srgbClr val="569CD6"/>
                          </a:solidFill>
                          <a:effectLst/>
                          <a:latin typeface="Consolas" panose="020B0609020204030204" pitchFamily="49" charset="0"/>
                          <a:ea typeface="+mn-ea"/>
                          <a:cs typeface="+mn-cs"/>
                        </a:rPr>
                        <a:t>tlLogic</a:t>
                      </a:r>
                      <a:r>
                        <a:rPr lang="en-US" sz="1100" b="0" i="0" kern="1200">
                          <a:solidFill>
                            <a:srgbClr val="569CD6"/>
                          </a:solidFill>
                          <a:effectLst/>
                          <a:latin typeface="Consolas" panose="020B0609020204030204" pitchFamily="49" charset="0"/>
                          <a:ea typeface="+mn-ea"/>
                          <a:cs typeface="+mn-cs"/>
                        </a:rPr>
                        <a:t> id="8" type="static" </a:t>
                      </a:r>
                      <a:r>
                        <a:rPr lang="en-US" sz="1100" b="0" i="0" kern="1200" err="1">
                          <a:solidFill>
                            <a:srgbClr val="569CD6"/>
                          </a:solidFill>
                          <a:effectLst/>
                          <a:latin typeface="Consolas" panose="020B0609020204030204" pitchFamily="49" charset="0"/>
                          <a:ea typeface="+mn-ea"/>
                          <a:cs typeface="+mn-cs"/>
                        </a:rPr>
                        <a:t>programID</a:t>
                      </a:r>
                      <a:r>
                        <a:rPr lang="en-US" sz="1100" b="0" i="0" kern="1200">
                          <a:solidFill>
                            <a:srgbClr val="569CD6"/>
                          </a:solidFill>
                          <a:effectLst/>
                          <a:latin typeface="Consolas" panose="020B0609020204030204" pitchFamily="49" charset="0"/>
                          <a:ea typeface="+mn-ea"/>
                          <a:cs typeface="+mn-cs"/>
                        </a:rPr>
                        <a:t>="0" offset="0"&gt;</a:t>
                      </a:r>
                    </a:p>
                    <a:p>
                      <a:pPr marL="0" algn="l" defTabSz="914400" rtl="0" eaLnBrk="1" fontAlgn="base" latinLnBrk="0" hangingPunct="1"/>
                      <a:r>
                        <a:rPr lang="en-US" sz="1100" b="0" i="0">
                          <a:solidFill>
                            <a:srgbClr val="569CD6"/>
                          </a:solidFill>
                          <a:effectLst/>
                          <a:latin typeface="Consolas" panose="020B0609020204030204" pitchFamily="49" charset="0"/>
                        </a:rPr>
                        <a:t>    </a:t>
                      </a:r>
                      <a:r>
                        <a:rPr lang="en-US" sz="1100" b="0" i="0" kern="1200">
                          <a:solidFill>
                            <a:srgbClr val="569CD6"/>
                          </a:solidFill>
                          <a:effectLst/>
                          <a:latin typeface="Consolas" panose="020B0609020204030204" pitchFamily="49" charset="0"/>
                          <a:ea typeface="+mn-ea"/>
                          <a:cs typeface="+mn-cs"/>
                        </a:rPr>
                        <a:t>&lt;phase duration="8.4" state="</a:t>
                      </a:r>
                      <a:r>
                        <a:rPr lang="en-US" sz="1100" b="0" i="0" kern="1200" err="1">
                          <a:solidFill>
                            <a:srgbClr val="569CD6"/>
                          </a:solidFill>
                          <a:effectLst/>
                          <a:latin typeface="Consolas" panose="020B0609020204030204" pitchFamily="49" charset="0"/>
                          <a:ea typeface="+mn-ea"/>
                          <a:cs typeface="+mn-cs"/>
                        </a:rPr>
                        <a:t>rrrrrrrrrrGG</a:t>
                      </a:r>
                      <a:r>
                        <a:rPr lang="en-US" sz="1100" b="0" i="0" kern="1200">
                          <a:solidFill>
                            <a:srgbClr val="569CD6"/>
                          </a:solidFill>
                          <a:effectLst/>
                          <a:latin typeface="Consolas" panose="020B0609020204030204" pitchFamily="49" charset="0"/>
                          <a:ea typeface="+mn-ea"/>
                          <a:cs typeface="+mn-cs"/>
                        </a:rPr>
                        <a:t>"/&gt;    </a:t>
                      </a:r>
                    </a:p>
                    <a:p>
                      <a:pPr marL="0" algn="l" defTabSz="914400" rtl="0" eaLnBrk="1" fontAlgn="base" latinLnBrk="0" hangingPunct="1"/>
                      <a:r>
                        <a:rPr lang="en-US" sz="1100" b="0" i="0">
                          <a:solidFill>
                            <a:srgbClr val="569CD6"/>
                          </a:solidFill>
                          <a:effectLst/>
                          <a:latin typeface="Consolas" panose="020B0609020204030204" pitchFamily="49" charset="0"/>
                        </a:rPr>
                        <a:t>    </a:t>
                      </a:r>
                      <a:r>
                        <a:rPr lang="en-US" sz="1100" b="0" i="0" kern="1200">
                          <a:solidFill>
                            <a:srgbClr val="569CD6"/>
                          </a:solidFill>
                          <a:effectLst/>
                          <a:latin typeface="Consolas" panose="020B0609020204030204" pitchFamily="49" charset="0"/>
                          <a:ea typeface="+mn-ea"/>
                          <a:cs typeface="+mn-cs"/>
                        </a:rPr>
                        <a:t>&lt;phase duration="3.0" state="</a:t>
                      </a:r>
                      <a:r>
                        <a:rPr lang="en-US" sz="1100" b="0" i="0" kern="1200" err="1">
                          <a:solidFill>
                            <a:srgbClr val="569CD6"/>
                          </a:solidFill>
                          <a:effectLst/>
                          <a:latin typeface="Consolas" panose="020B0609020204030204" pitchFamily="49" charset="0"/>
                          <a:ea typeface="+mn-ea"/>
                          <a:cs typeface="+mn-cs"/>
                        </a:rPr>
                        <a:t>rrrrrrrrrryy</a:t>
                      </a:r>
                      <a:r>
                        <a:rPr lang="en-US" sz="1100" b="0" i="0" kern="1200">
                          <a:solidFill>
                            <a:srgbClr val="569CD6"/>
                          </a:solidFill>
                          <a:effectLst/>
                          <a:latin typeface="Consolas" panose="020B0609020204030204" pitchFamily="49" charset="0"/>
                          <a:ea typeface="+mn-ea"/>
                          <a:cs typeface="+mn-cs"/>
                        </a:rPr>
                        <a:t>"/&gt;</a:t>
                      </a:r>
                    </a:p>
                    <a:p>
                      <a:pPr marL="0" algn="l" defTabSz="914400" rtl="0" eaLnBrk="1" fontAlgn="base" latinLnBrk="0" hangingPunct="1"/>
                      <a:r>
                        <a:rPr lang="en-US" sz="1100" b="0" i="0">
                          <a:solidFill>
                            <a:srgbClr val="569CD6"/>
                          </a:solidFill>
                          <a:effectLst/>
                          <a:latin typeface="Consolas" panose="020B0609020204030204" pitchFamily="49" charset="0"/>
                        </a:rPr>
                        <a:t>    </a:t>
                      </a:r>
                      <a:r>
                        <a:rPr lang="en-US" sz="1100" b="0" i="0" kern="1200">
                          <a:solidFill>
                            <a:srgbClr val="569CD6"/>
                          </a:solidFill>
                          <a:effectLst/>
                          <a:latin typeface="Consolas" panose="020B0609020204030204" pitchFamily="49" charset="0"/>
                          <a:ea typeface="+mn-ea"/>
                          <a:cs typeface="+mn-cs"/>
                        </a:rPr>
                        <a:t>...</a:t>
                      </a:r>
                    </a:p>
                    <a:p>
                      <a:pPr marL="0" algn="l" defTabSz="914400" rtl="0" eaLnBrk="1" fontAlgn="base" latinLnBrk="0" hangingPunct="1"/>
                      <a:r>
                        <a:rPr lang="en-US" sz="1100" b="0" i="0">
                          <a:solidFill>
                            <a:srgbClr val="569CD6"/>
                          </a:solidFill>
                          <a:effectLst/>
                          <a:latin typeface="Consolas" panose="020B0609020204030204" pitchFamily="49" charset="0"/>
                        </a:rPr>
                        <a:t>    </a:t>
                      </a:r>
                      <a:r>
                        <a:rPr lang="en-US" sz="1100" b="0" i="0" kern="1200">
                          <a:solidFill>
                            <a:srgbClr val="569CD6"/>
                          </a:solidFill>
                          <a:effectLst/>
                          <a:latin typeface="Consolas" panose="020B0609020204030204" pitchFamily="49" charset="0"/>
                          <a:ea typeface="+mn-ea"/>
                          <a:cs typeface="+mn-cs"/>
                        </a:rPr>
                        <a:t>&lt;param key="linkSignalID:0" value="202556079_0"/&gt;</a:t>
                      </a:r>
                    </a:p>
                    <a:p>
                      <a:pPr marL="0" algn="l" defTabSz="914400" rtl="0" eaLnBrk="1" fontAlgn="base" latinLnBrk="0" hangingPunct="1"/>
                      <a:r>
                        <a:rPr lang="en-US" sz="1100" b="0" i="0">
                          <a:solidFill>
                            <a:srgbClr val="569CD6"/>
                          </a:solidFill>
                          <a:effectLst/>
                          <a:latin typeface="Consolas" panose="020B0609020204030204" pitchFamily="49" charset="0"/>
                        </a:rPr>
                        <a:t>    </a:t>
                      </a:r>
                      <a:r>
                        <a:rPr lang="en-US" sz="1100" b="0" i="0" kern="1200">
                          <a:solidFill>
                            <a:srgbClr val="569CD6"/>
                          </a:solidFill>
                          <a:effectLst/>
                          <a:latin typeface="Consolas" panose="020B0609020204030204" pitchFamily="49" charset="0"/>
                          <a:ea typeface="+mn-ea"/>
                          <a:cs typeface="+mn-cs"/>
                        </a:rPr>
                        <a:t>&lt;param key="linkSignalID:1" value="202556079_0"/&gt;</a:t>
                      </a:r>
                    </a:p>
                    <a:p>
                      <a:pPr marL="0" algn="l" defTabSz="914400" rtl="0" eaLnBrk="1" fontAlgn="base" latinLnBrk="0" hangingPunct="1"/>
                      <a:r>
                        <a:rPr lang="en-US" sz="1100" b="0" i="0">
                          <a:solidFill>
                            <a:srgbClr val="569CD6"/>
                          </a:solidFill>
                          <a:effectLst/>
                          <a:latin typeface="Consolas" panose="020B0609020204030204" pitchFamily="49" charset="0"/>
                        </a:rPr>
                        <a:t>    </a:t>
                      </a:r>
                      <a:r>
                        <a:rPr lang="en-US" sz="1100" b="0" i="0" kern="1200">
                          <a:solidFill>
                            <a:srgbClr val="569CD6"/>
                          </a:solidFill>
                          <a:effectLst/>
                          <a:latin typeface="Consolas" panose="020B0609020204030204" pitchFamily="49" charset="0"/>
                          <a:ea typeface="+mn-ea"/>
                          <a:cs typeface="+mn-cs"/>
                        </a:rPr>
                        <a:t>...</a:t>
                      </a:r>
                    </a:p>
                    <a:p>
                      <a:pPr marL="0" algn="l" defTabSz="914400" rtl="0" eaLnBrk="1" fontAlgn="base" latinLnBrk="0" hangingPunct="1"/>
                      <a:r>
                        <a:rPr lang="en-US" sz="1100" b="0" i="0" kern="1200">
                          <a:solidFill>
                            <a:srgbClr val="569CD6"/>
                          </a:solidFill>
                          <a:effectLst/>
                          <a:latin typeface="Consolas" panose="020B0609020204030204" pitchFamily="49" charset="0"/>
                          <a:ea typeface="+mn-ea"/>
                          <a:cs typeface="+mn-cs"/>
                        </a:rPr>
                        <a:t>&lt;/</a:t>
                      </a:r>
                      <a:r>
                        <a:rPr lang="en-US" sz="1100" b="0" i="0" kern="1200" err="1">
                          <a:solidFill>
                            <a:srgbClr val="569CD6"/>
                          </a:solidFill>
                          <a:effectLst/>
                          <a:latin typeface="Consolas" panose="020B0609020204030204" pitchFamily="49" charset="0"/>
                          <a:ea typeface="+mn-ea"/>
                          <a:cs typeface="+mn-cs"/>
                        </a:rPr>
                        <a:t>tlLogic</a:t>
                      </a:r>
                      <a:r>
                        <a:rPr lang="en-US" sz="1100" b="0" i="0" kern="1200">
                          <a:solidFill>
                            <a:srgbClr val="569CD6"/>
                          </a:solidFill>
                          <a:effectLst/>
                          <a:latin typeface="Consolas" panose="020B0609020204030204" pitchFamily="49" charset="0"/>
                          <a:ea typeface="+mn-ea"/>
                          <a:cs typeface="+mn-cs"/>
                        </a:rPr>
                        <a:t>&gt;</a:t>
                      </a:r>
                    </a:p>
                  </a:txBody>
                  <a:tcPr>
                    <a:lnL w="13964" cap="flat" cmpd="sng" algn="ctr">
                      <a:solidFill>
                        <a:srgbClr val="000000"/>
                      </a:solidFill>
                      <a:prstDash val="solid"/>
                      <a:round/>
                      <a:headEnd type="none" w="med" len="med"/>
                      <a:tailEnd type="none" w="med" len="med"/>
                    </a:lnL>
                    <a:lnR w="13964" cap="flat" cmpd="sng" algn="ctr">
                      <a:solidFill>
                        <a:srgbClr val="000000"/>
                      </a:solidFill>
                      <a:prstDash val="solid"/>
                      <a:round/>
                      <a:headEnd type="none" w="med" len="med"/>
                      <a:tailEnd type="none" w="med" len="med"/>
                    </a:lnR>
                    <a:lnT w="13964" cap="flat" cmpd="sng" algn="ctr">
                      <a:solidFill>
                        <a:srgbClr val="000000"/>
                      </a:solidFill>
                      <a:prstDash val="solid"/>
                      <a:round/>
                      <a:headEnd type="none" w="med" len="med"/>
                      <a:tailEnd type="none" w="med" len="med"/>
                    </a:lnT>
                    <a:lnB w="13964"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251587"/>
                  </a:ext>
                </a:extLst>
              </a:tr>
            </a:tbl>
          </a:graphicData>
        </a:graphic>
      </p:graphicFrame>
      <p:sp>
        <p:nvSpPr>
          <p:cNvPr id="5" name="TextBox 4">
            <a:extLst>
              <a:ext uri="{FF2B5EF4-FFF2-40B4-BE49-F238E27FC236}">
                <a16:creationId xmlns:a16="http://schemas.microsoft.com/office/drawing/2014/main" id="{9EA16861-6C30-1F9C-963A-D4201B708C71}"/>
              </a:ext>
            </a:extLst>
          </p:cNvPr>
          <p:cNvSpPr txBox="1"/>
          <p:nvPr/>
        </p:nvSpPr>
        <p:spPr>
          <a:xfrm>
            <a:off x="450246" y="269432"/>
            <a:ext cx="11291508" cy="480131"/>
          </a:xfrm>
          <a:prstGeom prst="rect">
            <a:avLst/>
          </a:prstGeom>
          <a:noFill/>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Control</a:t>
            </a:r>
            <a:endParaRPr kumimoji="0" 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219E3C3B-C69F-6EED-07CC-24ADC67A8715}"/>
              </a:ext>
            </a:extLst>
          </p:cNvPr>
          <p:cNvSpPr/>
          <p:nvPr/>
        </p:nvSpPr>
        <p:spPr>
          <a:xfrm>
            <a:off x="2489566" y="1198409"/>
            <a:ext cx="1029809" cy="403798"/>
          </a:xfrm>
          <a:prstGeom prst="rect">
            <a:avLst/>
          </a:prstGeom>
          <a:noFill/>
          <a:ln w="38100">
            <a:solidFill>
              <a:srgbClr val="FF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58710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B4D6-206B-05EE-3D0B-C89BCA2CA409}"/>
              </a:ext>
            </a:extLst>
          </p:cNvPr>
          <p:cNvSpPr>
            <a:spLocks noGrp="1"/>
          </p:cNvSpPr>
          <p:nvPr>
            <p:ph type="title"/>
          </p:nvPr>
        </p:nvSpPr>
        <p:spPr>
          <a:xfrm>
            <a:off x="429768" y="274320"/>
            <a:ext cx="9316398" cy="480131"/>
          </a:xfrm>
        </p:spPr>
        <p:txBody>
          <a:bodyPr/>
          <a:lstStyle/>
          <a:p>
            <a:r>
              <a:rPr lang="en-US"/>
              <a:t>Research Background</a:t>
            </a:r>
          </a:p>
        </p:txBody>
      </p:sp>
      <p:sp>
        <p:nvSpPr>
          <p:cNvPr id="4" name="Content Placeholder 3">
            <a:extLst>
              <a:ext uri="{FF2B5EF4-FFF2-40B4-BE49-F238E27FC236}">
                <a16:creationId xmlns:a16="http://schemas.microsoft.com/office/drawing/2014/main" id="{0B48371D-729B-868D-731A-D310BF5637C6}"/>
              </a:ext>
            </a:extLst>
          </p:cNvPr>
          <p:cNvSpPr>
            <a:spLocks noGrp="1"/>
          </p:cNvSpPr>
          <p:nvPr>
            <p:ph sz="half" idx="2"/>
          </p:nvPr>
        </p:nvSpPr>
        <p:spPr>
          <a:xfrm>
            <a:off x="675545" y="5399579"/>
            <a:ext cx="11381026" cy="1180268"/>
          </a:xfrm>
        </p:spPr>
        <p:txBody>
          <a:bodyPr/>
          <a:lstStyle/>
          <a:p>
            <a:pPr marL="0" indent="0">
              <a:lnSpc>
                <a:spcPct val="110000"/>
              </a:lnSpc>
              <a:spcBef>
                <a:spcPts val="600"/>
              </a:spcBef>
              <a:spcAft>
                <a:spcPts val="0"/>
              </a:spcAft>
              <a:buNone/>
            </a:pPr>
            <a:r>
              <a:rPr lang="en-US">
                <a:latin typeface="Arial"/>
                <a:ea typeface="Verdana"/>
                <a:cs typeface="Arial"/>
              </a:rPr>
              <a:t>This study presents a systematic approach to compare the closeness of traffic scenarios developed to study vehicle and traffic control strategies for improved mobility and energy consumption on different microsimulation software platforms. </a:t>
            </a:r>
          </a:p>
        </p:txBody>
      </p:sp>
      <p:pic>
        <p:nvPicPr>
          <p:cNvPr id="123" name="Picture 122">
            <a:extLst>
              <a:ext uri="{FF2B5EF4-FFF2-40B4-BE49-F238E27FC236}">
                <a16:creationId xmlns:a16="http://schemas.microsoft.com/office/drawing/2014/main" id="{DC52E1F9-2BBF-51C0-899E-89CA2E32DAFA}"/>
              </a:ext>
            </a:extLst>
          </p:cNvPr>
          <p:cNvPicPr>
            <a:picLocks noChangeAspect="1"/>
          </p:cNvPicPr>
          <p:nvPr/>
        </p:nvPicPr>
        <p:blipFill rotWithShape="1">
          <a:blip r:embed="rId3"/>
          <a:srcRect t="10580"/>
          <a:stretch/>
        </p:blipFill>
        <p:spPr>
          <a:xfrm>
            <a:off x="7897551" y="1394620"/>
            <a:ext cx="4197291" cy="3301951"/>
          </a:xfrm>
          <a:prstGeom prst="rect">
            <a:avLst/>
          </a:prstGeom>
        </p:spPr>
      </p:pic>
      <p:sp>
        <p:nvSpPr>
          <p:cNvPr id="125" name="TextBox 124">
            <a:extLst>
              <a:ext uri="{FF2B5EF4-FFF2-40B4-BE49-F238E27FC236}">
                <a16:creationId xmlns:a16="http://schemas.microsoft.com/office/drawing/2014/main" id="{C85A7FFD-5D75-C6B2-85AB-4F732BE1635F}"/>
              </a:ext>
            </a:extLst>
          </p:cNvPr>
          <p:cNvSpPr txBox="1"/>
          <p:nvPr/>
        </p:nvSpPr>
        <p:spPr>
          <a:xfrm>
            <a:off x="7800392" y="4696571"/>
            <a:ext cx="4391608" cy="276999"/>
          </a:xfrm>
          <a:prstGeom prst="rect">
            <a:avLst/>
          </a:prstGeom>
          <a:noFill/>
        </p:spPr>
        <p:txBody>
          <a:bodyPr wrap="square">
            <a:spAutoFit/>
          </a:bodyPr>
          <a:lstStyle/>
          <a:p>
            <a:pPr algn="ctr"/>
            <a:r>
              <a:rPr lang="en-US" sz="1200" b="1">
                <a:latin typeface="Verdana" panose="020B0604030504040204" pitchFamily="34" charset="0"/>
                <a:ea typeface="Verdana" panose="020B0604030504040204" pitchFamily="34" charset="0"/>
              </a:rPr>
              <a:t>Evaluation and validation of mobility systems</a:t>
            </a:r>
          </a:p>
        </p:txBody>
      </p:sp>
      <p:sp>
        <p:nvSpPr>
          <p:cNvPr id="7" name="TextBox 6">
            <a:extLst>
              <a:ext uri="{FF2B5EF4-FFF2-40B4-BE49-F238E27FC236}">
                <a16:creationId xmlns:a16="http://schemas.microsoft.com/office/drawing/2014/main" id="{2BEFA022-F28A-7799-25D5-847704F301B3}"/>
              </a:ext>
            </a:extLst>
          </p:cNvPr>
          <p:cNvSpPr txBox="1"/>
          <p:nvPr/>
        </p:nvSpPr>
        <p:spPr>
          <a:xfrm>
            <a:off x="429768" y="902449"/>
            <a:ext cx="7587959" cy="3944093"/>
          </a:xfrm>
          <a:prstGeom prst="rect">
            <a:avLst/>
          </a:prstGeom>
          <a:noFill/>
        </p:spPr>
        <p:txBody>
          <a:bodyPr wrap="square">
            <a:spAutoFit/>
          </a:bodyPr>
          <a:lstStyle/>
          <a:p>
            <a:pPr marL="0" indent="0">
              <a:lnSpc>
                <a:spcPct val="110000"/>
              </a:lnSpc>
              <a:spcBef>
                <a:spcPts val="600"/>
              </a:spcBef>
              <a:spcAft>
                <a:spcPts val="0"/>
              </a:spcAft>
              <a:buNone/>
            </a:pPr>
            <a:r>
              <a:rPr lang="en-US" altLang="en-US" sz="2000" b="1">
                <a:solidFill>
                  <a:srgbClr val="84B641"/>
                </a:solidFill>
                <a:latin typeface="Verdana"/>
                <a:ea typeface="Verdana"/>
                <a:cs typeface="Arial"/>
              </a:rPr>
              <a:t>Background</a:t>
            </a:r>
          </a:p>
          <a:p>
            <a:pPr marL="342900" indent="-342900">
              <a:lnSpc>
                <a:spcPct val="110000"/>
              </a:lnSpc>
              <a:spcBef>
                <a:spcPts val="600"/>
              </a:spcBef>
              <a:spcAft>
                <a:spcPts val="0"/>
              </a:spcAft>
              <a:buFont typeface="Arial" panose="020B0604020202020204" pitchFamily="34" charset="0"/>
              <a:buChar char="•"/>
            </a:pPr>
            <a:r>
              <a:rPr lang="en-US" altLang="en-US" sz="2000">
                <a:latin typeface="Arial"/>
                <a:ea typeface="Verdana"/>
                <a:cs typeface="Arial"/>
              </a:rPr>
              <a:t>Scenarios for mobility research are </a:t>
            </a:r>
            <a:r>
              <a:rPr lang="en-US" sz="2000">
                <a:latin typeface="Arial" panose="020B0604020202020204" pitchFamily="34" charset="0"/>
                <a:cs typeface="Arial" panose="020B0604020202020204" pitchFamily="34" charset="0"/>
              </a:rPr>
              <a:t>studied on different platforms by different researchers; A cross-platform benchmark is needed</a:t>
            </a:r>
            <a:endParaRPr lang="en-US" sz="2000">
              <a:latin typeface="Arial"/>
              <a:ea typeface="Verdana"/>
              <a:cs typeface="Arial"/>
            </a:endParaRPr>
          </a:p>
          <a:p>
            <a:pPr marL="342900" indent="-342900">
              <a:lnSpc>
                <a:spcPct val="110000"/>
              </a:lnSpc>
              <a:spcBef>
                <a:spcPts val="600"/>
              </a:spcBef>
              <a:spcAft>
                <a:spcPts val="0"/>
              </a:spcAft>
              <a:buFont typeface="Arial" panose="020B0604020202020204" pitchFamily="34" charset="0"/>
              <a:buChar char="•"/>
            </a:pPr>
            <a:r>
              <a:rPr lang="en-US" sz="2000">
                <a:latin typeface="Arial" panose="020B0604020202020204" pitchFamily="34" charset="0"/>
                <a:cs typeface="Arial" panose="020B0604020202020204" pitchFamily="34" charset="0"/>
              </a:rPr>
              <a:t>With the </a:t>
            </a:r>
            <a:r>
              <a:rPr lang="en-US" sz="2000">
                <a:solidFill>
                  <a:schemeClr val="bg1"/>
                </a:solidFill>
                <a:highlight>
                  <a:srgbClr val="84B641"/>
                </a:highlight>
                <a:latin typeface="Arial" panose="020B0604020202020204" pitchFamily="34" charset="0"/>
                <a:cs typeface="Arial" panose="020B0604020202020204" pitchFamily="34" charset="0"/>
              </a:rPr>
              <a:t>rise in the use of machine learning, deep learning, reinforcement learning algorithm-based applications that are trained on simulation scenarios, it becomes crucial to have a consistent scenario that allows the use of the already developed algorithms on one platform to be used on another platform </a:t>
            </a:r>
            <a:r>
              <a:rPr lang="en-US" sz="2000">
                <a:latin typeface="Arial" panose="020B0604020202020204" pitchFamily="34" charset="0"/>
                <a:cs typeface="Arial" panose="020B0604020202020204" pitchFamily="34" charset="0"/>
              </a:rPr>
              <a:t>to further improve the algorithms or provide comparisons with newly developed algorithms</a:t>
            </a:r>
          </a:p>
        </p:txBody>
      </p:sp>
      <p:sp>
        <p:nvSpPr>
          <p:cNvPr id="5" name="TextBox 4">
            <a:extLst>
              <a:ext uri="{FF2B5EF4-FFF2-40B4-BE49-F238E27FC236}">
                <a16:creationId xmlns:a16="http://schemas.microsoft.com/office/drawing/2014/main" id="{23A24036-37CC-73D4-5D85-A43B9A37B7BF}"/>
              </a:ext>
            </a:extLst>
          </p:cNvPr>
          <p:cNvSpPr txBox="1"/>
          <p:nvPr/>
        </p:nvSpPr>
        <p:spPr>
          <a:xfrm>
            <a:off x="675545" y="5030888"/>
            <a:ext cx="6110868" cy="368691"/>
          </a:xfrm>
          <a:prstGeom prst="rect">
            <a:avLst/>
          </a:prstGeom>
          <a:noFill/>
        </p:spPr>
        <p:txBody>
          <a:bodyPr wrap="square">
            <a:spAutoFit/>
          </a:bodyPr>
          <a:lstStyle/>
          <a:p>
            <a:pPr marL="0" indent="0">
              <a:lnSpc>
                <a:spcPct val="110000"/>
              </a:lnSpc>
              <a:spcBef>
                <a:spcPts val="600"/>
              </a:spcBef>
              <a:spcAft>
                <a:spcPts val="0"/>
              </a:spcAft>
              <a:buNone/>
            </a:pPr>
            <a:r>
              <a:rPr lang="en-US" altLang="en-US" sz="1800" b="1" dirty="0">
                <a:solidFill>
                  <a:srgbClr val="84B641"/>
                </a:solidFill>
                <a:latin typeface="Verdana"/>
                <a:ea typeface="Verdana"/>
                <a:cs typeface="Arial"/>
              </a:rPr>
              <a:t>Objective</a:t>
            </a:r>
          </a:p>
        </p:txBody>
      </p:sp>
      <p:pic>
        <p:nvPicPr>
          <p:cNvPr id="8" name="Picture 7" descr="A picture containing text, clipart&#10;&#10;Description automatically generated">
            <a:extLst>
              <a:ext uri="{FF2B5EF4-FFF2-40B4-BE49-F238E27FC236}">
                <a16:creationId xmlns:a16="http://schemas.microsoft.com/office/drawing/2014/main" id="{4D83B9D9-B562-B111-EC1E-43988CA2C73A}"/>
              </a:ext>
            </a:extLst>
          </p:cNvPr>
          <p:cNvPicPr>
            <a:picLocks noChangeAspect="1"/>
          </p:cNvPicPr>
          <p:nvPr/>
        </p:nvPicPr>
        <p:blipFill>
          <a:blip r:embed="rId4"/>
          <a:stretch>
            <a:fillRect/>
          </a:stretch>
        </p:blipFill>
        <p:spPr>
          <a:xfrm>
            <a:off x="11320132" y="5940244"/>
            <a:ext cx="871867" cy="917755"/>
          </a:xfrm>
          <a:prstGeom prst="rect">
            <a:avLst/>
          </a:prstGeom>
        </p:spPr>
      </p:pic>
    </p:spTree>
    <p:extLst>
      <p:ext uri="{BB962C8B-B14F-4D97-AF65-F5344CB8AC3E}">
        <p14:creationId xmlns:p14="http://schemas.microsoft.com/office/powerpoint/2010/main" val="70552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B4D6-206B-05EE-3D0B-C89BCA2CA409}"/>
              </a:ext>
            </a:extLst>
          </p:cNvPr>
          <p:cNvSpPr>
            <a:spLocks noGrp="1"/>
          </p:cNvSpPr>
          <p:nvPr>
            <p:ph type="title"/>
          </p:nvPr>
        </p:nvSpPr>
        <p:spPr>
          <a:xfrm>
            <a:off x="429768" y="274320"/>
            <a:ext cx="9316398" cy="480131"/>
          </a:xfrm>
        </p:spPr>
        <p:txBody>
          <a:bodyPr/>
          <a:lstStyle/>
          <a:p>
            <a:r>
              <a:rPr lang="en-US"/>
              <a:t>Research Motivation and Objective</a:t>
            </a:r>
          </a:p>
        </p:txBody>
      </p:sp>
      <p:sp>
        <p:nvSpPr>
          <p:cNvPr id="4" name="Content Placeholder 3">
            <a:extLst>
              <a:ext uri="{FF2B5EF4-FFF2-40B4-BE49-F238E27FC236}">
                <a16:creationId xmlns:a16="http://schemas.microsoft.com/office/drawing/2014/main" id="{0B48371D-729B-868D-731A-D310BF5637C6}"/>
              </a:ext>
            </a:extLst>
          </p:cNvPr>
          <p:cNvSpPr>
            <a:spLocks noGrp="1"/>
          </p:cNvSpPr>
          <p:nvPr>
            <p:ph sz="half" idx="2"/>
          </p:nvPr>
        </p:nvSpPr>
        <p:spPr>
          <a:xfrm>
            <a:off x="514985" y="5160141"/>
            <a:ext cx="11381026" cy="1180268"/>
          </a:xfrm>
        </p:spPr>
        <p:txBody>
          <a:bodyPr/>
          <a:lstStyle/>
          <a:p>
            <a:pPr marL="0" indent="0">
              <a:lnSpc>
                <a:spcPct val="110000"/>
              </a:lnSpc>
              <a:spcBef>
                <a:spcPts val="600"/>
              </a:spcBef>
              <a:spcAft>
                <a:spcPts val="0"/>
              </a:spcAft>
              <a:buNone/>
            </a:pPr>
            <a:r>
              <a:rPr lang="en-US" dirty="0">
                <a:latin typeface="Arial"/>
                <a:ea typeface="Verdana"/>
                <a:cs typeface="Arial"/>
              </a:rPr>
              <a:t>This study presents a </a:t>
            </a:r>
            <a:r>
              <a:rPr lang="en-US" b="1" dirty="0">
                <a:latin typeface="Arial"/>
                <a:ea typeface="Verdana"/>
                <a:cs typeface="Arial"/>
              </a:rPr>
              <a:t>systematic approach to compare the closeness of traffic scenarios </a:t>
            </a:r>
            <a:r>
              <a:rPr lang="en-US" dirty="0">
                <a:latin typeface="Arial"/>
                <a:ea typeface="Verdana"/>
                <a:cs typeface="Arial"/>
              </a:rPr>
              <a:t>developed </a:t>
            </a:r>
            <a:r>
              <a:rPr lang="en-US" b="1" dirty="0">
                <a:latin typeface="Arial"/>
                <a:ea typeface="Verdana"/>
                <a:cs typeface="Arial"/>
              </a:rPr>
              <a:t>to study vehicle and traffic control strategies </a:t>
            </a:r>
            <a:r>
              <a:rPr lang="en-US" dirty="0">
                <a:latin typeface="Arial"/>
                <a:ea typeface="Verdana"/>
                <a:cs typeface="Arial"/>
              </a:rPr>
              <a:t>for improved mobility and energy consumption on different microsimulation software platforms </a:t>
            </a:r>
          </a:p>
        </p:txBody>
      </p:sp>
      <p:sp>
        <p:nvSpPr>
          <p:cNvPr id="5" name="TextBox 4">
            <a:extLst>
              <a:ext uri="{FF2B5EF4-FFF2-40B4-BE49-F238E27FC236}">
                <a16:creationId xmlns:a16="http://schemas.microsoft.com/office/drawing/2014/main" id="{23A24036-37CC-73D4-5D85-A43B9A37B7BF}"/>
              </a:ext>
            </a:extLst>
          </p:cNvPr>
          <p:cNvSpPr txBox="1"/>
          <p:nvPr/>
        </p:nvSpPr>
        <p:spPr>
          <a:xfrm>
            <a:off x="514985" y="4791450"/>
            <a:ext cx="6110868" cy="368691"/>
          </a:xfrm>
          <a:prstGeom prst="rect">
            <a:avLst/>
          </a:prstGeom>
          <a:noFill/>
        </p:spPr>
        <p:txBody>
          <a:bodyPr wrap="square">
            <a:spAutoFit/>
          </a:bodyPr>
          <a:lstStyle/>
          <a:p>
            <a:pPr marL="0" indent="0">
              <a:lnSpc>
                <a:spcPct val="110000"/>
              </a:lnSpc>
              <a:spcBef>
                <a:spcPts val="600"/>
              </a:spcBef>
              <a:spcAft>
                <a:spcPts val="0"/>
              </a:spcAft>
              <a:buNone/>
            </a:pPr>
            <a:r>
              <a:rPr lang="en-US" altLang="en-US" sz="1800" b="1">
                <a:solidFill>
                  <a:srgbClr val="84B641"/>
                </a:solidFill>
                <a:latin typeface="Verdana"/>
                <a:ea typeface="Verdana"/>
                <a:cs typeface="Arial"/>
              </a:rPr>
              <a:t>Research Objective</a:t>
            </a:r>
          </a:p>
        </p:txBody>
      </p:sp>
      <p:pic>
        <p:nvPicPr>
          <p:cNvPr id="3" name="Picture 2">
            <a:extLst>
              <a:ext uri="{FF2B5EF4-FFF2-40B4-BE49-F238E27FC236}">
                <a16:creationId xmlns:a16="http://schemas.microsoft.com/office/drawing/2014/main" id="{D7E772CB-9697-A208-5E20-653EC3137221}"/>
              </a:ext>
            </a:extLst>
          </p:cNvPr>
          <p:cNvPicPr>
            <a:picLocks noChangeAspect="1"/>
          </p:cNvPicPr>
          <p:nvPr/>
        </p:nvPicPr>
        <p:blipFill>
          <a:blip r:embed="rId3"/>
          <a:stretch>
            <a:fillRect/>
          </a:stretch>
        </p:blipFill>
        <p:spPr>
          <a:xfrm>
            <a:off x="4829434" y="1277671"/>
            <a:ext cx="7079620" cy="3801137"/>
          </a:xfrm>
          <a:prstGeom prst="rect">
            <a:avLst/>
          </a:prstGeom>
        </p:spPr>
      </p:pic>
      <p:sp>
        <p:nvSpPr>
          <p:cNvPr id="6" name="TextBox 5">
            <a:extLst>
              <a:ext uri="{FF2B5EF4-FFF2-40B4-BE49-F238E27FC236}">
                <a16:creationId xmlns:a16="http://schemas.microsoft.com/office/drawing/2014/main" id="{41D47012-13B1-91EC-048D-5E9D04E262F3}"/>
              </a:ext>
            </a:extLst>
          </p:cNvPr>
          <p:cNvSpPr txBox="1"/>
          <p:nvPr/>
        </p:nvSpPr>
        <p:spPr>
          <a:xfrm>
            <a:off x="4746492" y="746274"/>
            <a:ext cx="7245503" cy="523220"/>
          </a:xfrm>
          <a:prstGeom prst="rect">
            <a:avLst/>
          </a:prstGeom>
          <a:noFill/>
        </p:spPr>
        <p:txBody>
          <a:bodyPr wrap="square">
            <a:spAutoFit/>
          </a:bodyPr>
          <a:lstStyle/>
          <a:p>
            <a:pPr algn="ctr" defTabSz="958850"/>
            <a:r>
              <a:rPr lang="en-US" sz="1400" b="1">
                <a:solidFill>
                  <a:srgbClr val="4EA72E">
                    <a:lumMod val="75000"/>
                  </a:srgbClr>
                </a:solidFill>
                <a:latin typeface="Aptos" panose="02110004020202020204"/>
                <a:cs typeface="+mn-cs"/>
              </a:rPr>
              <a:t>Real-Twin for Realistic Scenario Generation for Standalone Traffic Simulation Studies </a:t>
            </a:r>
          </a:p>
          <a:p>
            <a:pPr algn="ctr" defTabSz="958850"/>
            <a:r>
              <a:rPr lang="en-US" sz="1400" b="1">
                <a:solidFill>
                  <a:srgbClr val="4EA72E">
                    <a:lumMod val="75000"/>
                  </a:srgbClr>
                </a:solidFill>
                <a:latin typeface="Aptos" panose="02110004020202020204"/>
                <a:cs typeface="+mn-cs"/>
              </a:rPr>
              <a:t>or for X-in-the-loop Studies</a:t>
            </a:r>
          </a:p>
        </p:txBody>
      </p:sp>
      <p:sp>
        <p:nvSpPr>
          <p:cNvPr id="8" name="TextBox 7">
            <a:extLst>
              <a:ext uri="{FF2B5EF4-FFF2-40B4-BE49-F238E27FC236}">
                <a16:creationId xmlns:a16="http://schemas.microsoft.com/office/drawing/2014/main" id="{CDF02133-0ED7-3B6B-ED77-8824EDA7638A}"/>
              </a:ext>
            </a:extLst>
          </p:cNvPr>
          <p:cNvSpPr txBox="1"/>
          <p:nvPr/>
        </p:nvSpPr>
        <p:spPr>
          <a:xfrm>
            <a:off x="429768" y="1403608"/>
            <a:ext cx="4399666" cy="2626360"/>
          </a:xfrm>
          <a:prstGeom prst="rect">
            <a:avLst/>
          </a:prstGeom>
          <a:noFill/>
        </p:spPr>
        <p:txBody>
          <a:bodyPr wrap="square">
            <a:spAutoFit/>
          </a:bodyPr>
          <a:lstStyle/>
          <a:p>
            <a:pPr>
              <a:lnSpc>
                <a:spcPct val="110000"/>
              </a:lnSpc>
              <a:spcBef>
                <a:spcPts val="600"/>
              </a:spcBef>
              <a:spcAft>
                <a:spcPts val="0"/>
              </a:spcAft>
            </a:pPr>
            <a:r>
              <a:rPr lang="en-US" altLang="en-US" sz="2000" b="1" dirty="0">
                <a:solidFill>
                  <a:srgbClr val="84B641"/>
                </a:solidFill>
                <a:latin typeface="Verdana"/>
                <a:ea typeface="Verdana"/>
                <a:cs typeface="Arial"/>
              </a:rPr>
              <a:t>Real-Twin Tool Development</a:t>
            </a:r>
          </a:p>
          <a:p>
            <a:pPr marL="342900" indent="-342900">
              <a:lnSpc>
                <a:spcPct val="90000"/>
              </a:lnSpc>
              <a:spcBef>
                <a:spcPts val="1000"/>
              </a:spcBef>
              <a:spcAft>
                <a:spcPts val="0"/>
              </a:spcAft>
              <a:buFont typeface="Arial" panose="020B0604020202020204" pitchFamily="34" charset="0"/>
              <a:buChar char="•"/>
            </a:pPr>
            <a:r>
              <a:rPr lang="en-US" altLang="en-US" sz="2000" dirty="0">
                <a:latin typeface="Arial"/>
                <a:ea typeface="Verdana"/>
                <a:cs typeface="Arial"/>
              </a:rPr>
              <a:t>Provides a realistic scenario elements and attributes generation capability that ingests real data</a:t>
            </a:r>
          </a:p>
          <a:p>
            <a:pPr marL="342900" indent="-342900">
              <a:lnSpc>
                <a:spcPct val="90000"/>
              </a:lnSpc>
              <a:spcBef>
                <a:spcPts val="1000"/>
              </a:spcBef>
              <a:spcAft>
                <a:spcPts val="0"/>
              </a:spcAft>
              <a:buFont typeface="Arial" panose="020B0604020202020204" pitchFamily="34" charset="0"/>
              <a:buChar char="•"/>
            </a:pPr>
            <a:r>
              <a:rPr lang="en-US" altLang="en-US" sz="2000" dirty="0">
                <a:latin typeface="Arial"/>
                <a:ea typeface="Verdana"/>
                <a:cs typeface="Arial"/>
              </a:rPr>
              <a:t>Provides a twin for analyzing decarbonization opportunities and evaluating mobility objectives </a:t>
            </a:r>
          </a:p>
        </p:txBody>
      </p:sp>
      <p:pic>
        <p:nvPicPr>
          <p:cNvPr id="10" name="Picture 9" descr="A picture containing text, clipart&#10;&#10;Description automatically generated">
            <a:extLst>
              <a:ext uri="{FF2B5EF4-FFF2-40B4-BE49-F238E27FC236}">
                <a16:creationId xmlns:a16="http://schemas.microsoft.com/office/drawing/2014/main" id="{FF2E1A01-ABD8-B892-72A3-B80B2D68E15A}"/>
              </a:ext>
            </a:extLst>
          </p:cNvPr>
          <p:cNvPicPr>
            <a:picLocks noChangeAspect="1"/>
          </p:cNvPicPr>
          <p:nvPr/>
        </p:nvPicPr>
        <p:blipFill>
          <a:blip r:embed="rId4"/>
          <a:stretch>
            <a:fillRect/>
          </a:stretch>
        </p:blipFill>
        <p:spPr>
          <a:xfrm>
            <a:off x="11320132" y="5940244"/>
            <a:ext cx="871867" cy="917755"/>
          </a:xfrm>
          <a:prstGeom prst="rect">
            <a:avLst/>
          </a:prstGeom>
        </p:spPr>
      </p:pic>
    </p:spTree>
    <p:extLst>
      <p:ext uri="{BB962C8B-B14F-4D97-AF65-F5344CB8AC3E}">
        <p14:creationId xmlns:p14="http://schemas.microsoft.com/office/powerpoint/2010/main" val="26516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E11F-B800-56C1-DBFB-F9DB0B5429F7}"/>
              </a:ext>
            </a:extLst>
          </p:cNvPr>
          <p:cNvSpPr>
            <a:spLocks noGrp="1"/>
          </p:cNvSpPr>
          <p:nvPr>
            <p:ph type="title"/>
          </p:nvPr>
        </p:nvSpPr>
        <p:spPr>
          <a:xfrm>
            <a:off x="429768" y="274320"/>
            <a:ext cx="11504904" cy="867930"/>
          </a:xfrm>
        </p:spPr>
        <p:txBody>
          <a:bodyPr/>
          <a:lstStyle/>
          <a:p>
            <a:r>
              <a:rPr lang="en-US"/>
              <a:t>Systematic Comparison Approach for Traffic Microsimulation Scenario Across Platforms</a:t>
            </a:r>
          </a:p>
        </p:txBody>
      </p:sp>
      <p:sp>
        <p:nvSpPr>
          <p:cNvPr id="5" name="TextBox 4">
            <a:extLst>
              <a:ext uri="{FF2B5EF4-FFF2-40B4-BE49-F238E27FC236}">
                <a16:creationId xmlns:a16="http://schemas.microsoft.com/office/drawing/2014/main" id="{A1E55B28-F706-7766-80ED-FF01ED9B77EE}"/>
              </a:ext>
            </a:extLst>
          </p:cNvPr>
          <p:cNvSpPr txBox="1"/>
          <p:nvPr/>
        </p:nvSpPr>
        <p:spPr>
          <a:xfrm>
            <a:off x="570592" y="1812057"/>
            <a:ext cx="11223256" cy="3980577"/>
          </a:xfrm>
          <a:prstGeom prst="rect">
            <a:avLst/>
          </a:prstGeom>
          <a:noFill/>
        </p:spPr>
        <p:txBody>
          <a:bodyPr wrap="square">
            <a:spAutoFit/>
          </a:bodyPr>
          <a:lstStyle/>
          <a:p>
            <a:pPr>
              <a:lnSpc>
                <a:spcPct val="110000"/>
              </a:lnSpc>
              <a:spcBef>
                <a:spcPts val="600"/>
              </a:spcBef>
              <a:spcAft>
                <a:spcPts val="0"/>
              </a:spcAft>
            </a:pPr>
            <a:r>
              <a:rPr lang="en-US" altLang="en-US" sz="2000" b="1" dirty="0">
                <a:solidFill>
                  <a:srgbClr val="84B641"/>
                </a:solidFill>
                <a:latin typeface="Verdana"/>
                <a:ea typeface="Verdana"/>
                <a:cs typeface="Arial"/>
              </a:rPr>
              <a:t>Key Gaps in Literature</a:t>
            </a:r>
          </a:p>
          <a:p>
            <a:pPr>
              <a:lnSpc>
                <a:spcPct val="110000"/>
              </a:lnSpc>
              <a:spcBef>
                <a:spcPts val="600"/>
              </a:spcBef>
              <a:spcAft>
                <a:spcPts val="0"/>
              </a:spcAft>
            </a:pPr>
            <a:endParaRPr lang="en-US" altLang="en-US" sz="2000" b="1" dirty="0">
              <a:solidFill>
                <a:srgbClr val="84B641"/>
              </a:solidFill>
              <a:latin typeface="Verdana"/>
              <a:ea typeface="Verdana"/>
              <a:cs typeface="Arial"/>
            </a:endParaRPr>
          </a:p>
          <a:p>
            <a:pPr marL="342900" indent="-342900">
              <a:lnSpc>
                <a:spcPct val="90000"/>
              </a:lnSpc>
              <a:spcBef>
                <a:spcPts val="1000"/>
              </a:spcBef>
              <a:spcAft>
                <a:spcPts val="0"/>
              </a:spcAft>
              <a:buFont typeface="Arial" panose="020B0604020202020204" pitchFamily="34" charset="0"/>
              <a:buChar char="•"/>
            </a:pPr>
            <a:r>
              <a:rPr lang="en-US" altLang="en-US" sz="2000" dirty="0">
                <a:latin typeface="Arial"/>
                <a:ea typeface="Verdana"/>
                <a:cs typeface="Arial"/>
              </a:rPr>
              <a:t>Existing work </a:t>
            </a:r>
            <a:r>
              <a:rPr lang="en-US" altLang="en-US" sz="2000" b="1" dirty="0">
                <a:latin typeface="Arial"/>
                <a:ea typeface="Verdana"/>
                <a:cs typeface="Arial"/>
              </a:rPr>
              <a:t>mostly focused on the network-level comparison of overall traffic characteristics, while vehicle-level evaluation is needed</a:t>
            </a:r>
            <a:r>
              <a:rPr lang="en-US" altLang="en-US" sz="2000" dirty="0">
                <a:latin typeface="Arial"/>
                <a:ea typeface="Verdana"/>
                <a:cs typeface="Arial"/>
              </a:rPr>
              <a:t> for emerging vehicle and traffic control applications</a:t>
            </a:r>
          </a:p>
          <a:p>
            <a:pPr>
              <a:lnSpc>
                <a:spcPct val="90000"/>
              </a:lnSpc>
              <a:spcBef>
                <a:spcPts val="1000"/>
              </a:spcBef>
              <a:spcAft>
                <a:spcPts val="0"/>
              </a:spcAft>
            </a:pPr>
            <a:endParaRPr lang="en-US" altLang="en-US" sz="2000" dirty="0">
              <a:latin typeface="Arial"/>
              <a:ea typeface="Verdana"/>
              <a:cs typeface="Arial"/>
            </a:endParaRPr>
          </a:p>
          <a:p>
            <a:pPr marL="342900" indent="-342900">
              <a:lnSpc>
                <a:spcPct val="90000"/>
              </a:lnSpc>
              <a:spcBef>
                <a:spcPts val="1000"/>
              </a:spcBef>
              <a:spcAft>
                <a:spcPts val="0"/>
              </a:spcAft>
              <a:buFont typeface="Arial" panose="020B0604020202020204" pitchFamily="34" charset="0"/>
              <a:buChar char="•"/>
            </a:pPr>
            <a:r>
              <a:rPr lang="en-US" altLang="en-US" sz="2000" dirty="0">
                <a:latin typeface="Arial"/>
                <a:ea typeface="Verdana"/>
                <a:cs typeface="Arial"/>
              </a:rPr>
              <a:t>Very </a:t>
            </a:r>
            <a:r>
              <a:rPr lang="en-US" altLang="en-US" sz="2000" b="1" dirty="0">
                <a:latin typeface="Arial"/>
                <a:ea typeface="Verdana"/>
                <a:cs typeface="Arial"/>
              </a:rPr>
              <a:t>few studies included a quantitative and systematic comparison </a:t>
            </a:r>
            <a:r>
              <a:rPr lang="en-US" altLang="en-US" sz="2000" dirty="0">
                <a:latin typeface="Arial"/>
                <a:ea typeface="Verdana"/>
                <a:cs typeface="Arial"/>
              </a:rPr>
              <a:t>of results from different microscopic simulation software</a:t>
            </a:r>
          </a:p>
          <a:p>
            <a:pPr>
              <a:lnSpc>
                <a:spcPct val="90000"/>
              </a:lnSpc>
              <a:spcBef>
                <a:spcPts val="1000"/>
              </a:spcBef>
              <a:spcAft>
                <a:spcPts val="0"/>
              </a:spcAft>
            </a:pPr>
            <a:endParaRPr lang="en-US" altLang="en-US" sz="2000" dirty="0">
              <a:latin typeface="Arial"/>
              <a:ea typeface="Verdana"/>
              <a:cs typeface="Arial"/>
            </a:endParaRPr>
          </a:p>
          <a:p>
            <a:pPr marL="342900" indent="-342900">
              <a:lnSpc>
                <a:spcPct val="90000"/>
              </a:lnSpc>
              <a:spcBef>
                <a:spcPts val="1000"/>
              </a:spcBef>
              <a:spcAft>
                <a:spcPts val="0"/>
              </a:spcAft>
              <a:buFont typeface="Arial" panose="020B0604020202020204" pitchFamily="34" charset="0"/>
              <a:buChar char="•"/>
            </a:pPr>
            <a:r>
              <a:rPr lang="en-US" altLang="en-US" sz="2000" dirty="0">
                <a:latin typeface="Arial"/>
                <a:ea typeface="Verdana"/>
                <a:cs typeface="Arial"/>
              </a:rPr>
              <a:t>Comparative studies are needed as the </a:t>
            </a:r>
            <a:r>
              <a:rPr lang="en-US" altLang="en-US" sz="2000" b="1" dirty="0">
                <a:latin typeface="Arial"/>
                <a:ea typeface="Verdana"/>
                <a:cs typeface="Arial"/>
              </a:rPr>
              <a:t>modeling platforms and tools are constantly being updated</a:t>
            </a:r>
          </a:p>
        </p:txBody>
      </p:sp>
      <p:pic>
        <p:nvPicPr>
          <p:cNvPr id="3" name="Picture 2" descr="A picture containing text, clipart&#10;&#10;Description automatically generated">
            <a:extLst>
              <a:ext uri="{FF2B5EF4-FFF2-40B4-BE49-F238E27FC236}">
                <a16:creationId xmlns:a16="http://schemas.microsoft.com/office/drawing/2014/main" id="{1EEED0DD-0A60-7138-E043-43F4B19D9E23}"/>
              </a:ext>
            </a:extLst>
          </p:cNvPr>
          <p:cNvPicPr>
            <a:picLocks noChangeAspect="1"/>
          </p:cNvPicPr>
          <p:nvPr/>
        </p:nvPicPr>
        <p:blipFill>
          <a:blip r:embed="rId2"/>
          <a:stretch>
            <a:fillRect/>
          </a:stretch>
        </p:blipFill>
        <p:spPr>
          <a:xfrm>
            <a:off x="11320132" y="5940244"/>
            <a:ext cx="871867" cy="917755"/>
          </a:xfrm>
          <a:prstGeom prst="rect">
            <a:avLst/>
          </a:prstGeom>
        </p:spPr>
      </p:pic>
    </p:spTree>
    <p:extLst>
      <p:ext uri="{BB962C8B-B14F-4D97-AF65-F5344CB8AC3E}">
        <p14:creationId xmlns:p14="http://schemas.microsoft.com/office/powerpoint/2010/main" val="216590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E11F-B800-56C1-DBFB-F9DB0B5429F7}"/>
              </a:ext>
            </a:extLst>
          </p:cNvPr>
          <p:cNvSpPr>
            <a:spLocks noGrp="1"/>
          </p:cNvSpPr>
          <p:nvPr>
            <p:ph type="title"/>
          </p:nvPr>
        </p:nvSpPr>
        <p:spPr>
          <a:xfrm>
            <a:off x="429768" y="274320"/>
            <a:ext cx="11762232" cy="867930"/>
          </a:xfrm>
        </p:spPr>
        <p:txBody>
          <a:bodyPr/>
          <a:lstStyle/>
          <a:p>
            <a:r>
              <a:rPr lang="en-US"/>
              <a:t>Systematic Comparison Approach for Traffic Microsimulation Scenario Across Platforms</a:t>
            </a:r>
          </a:p>
        </p:txBody>
      </p:sp>
      <p:sp>
        <p:nvSpPr>
          <p:cNvPr id="4" name="TextBox 3">
            <a:extLst>
              <a:ext uri="{FF2B5EF4-FFF2-40B4-BE49-F238E27FC236}">
                <a16:creationId xmlns:a16="http://schemas.microsoft.com/office/drawing/2014/main" id="{48A0597B-785A-3913-634F-E4A88BE65B38}"/>
              </a:ext>
            </a:extLst>
          </p:cNvPr>
          <p:cNvSpPr txBox="1"/>
          <p:nvPr/>
        </p:nvSpPr>
        <p:spPr>
          <a:xfrm>
            <a:off x="257328" y="1374895"/>
            <a:ext cx="3835021" cy="5078313"/>
          </a:xfrm>
          <a:prstGeom prst="rect">
            <a:avLst/>
          </a:prstGeom>
          <a:noFill/>
        </p:spPr>
        <p:txBody>
          <a:bodyPr wrap="square">
            <a:spAutoFit/>
          </a:bodyPr>
          <a:lstStyle/>
          <a:p>
            <a:pPr marL="285750" indent="-285750">
              <a:buFont typeface="Arial" panose="020B0604020202020204" pitchFamily="34" charset="0"/>
              <a:buChar char="•"/>
            </a:pPr>
            <a:r>
              <a:rPr lang="en-US" dirty="0"/>
              <a:t>Systematic c</a:t>
            </a:r>
            <a:r>
              <a:rPr lang="en-US" b="0" i="0" dirty="0">
                <a:effectLst/>
              </a:rPr>
              <a:t>omparison approach to investigate the closeness of traffic scenarios across different microsimulation software platforms </a:t>
            </a:r>
          </a:p>
          <a:p>
            <a:endParaRPr lang="en-US" b="0" i="0" dirty="0">
              <a:effectLst/>
            </a:endParaRPr>
          </a:p>
          <a:p>
            <a:pPr marL="285750" indent="-285750">
              <a:buFont typeface="Arial" panose="020B0604020202020204" pitchFamily="34" charset="0"/>
              <a:buChar char="•"/>
            </a:pPr>
            <a:r>
              <a:rPr lang="en-US" dirty="0"/>
              <a:t>Scenario Development Comparison</a:t>
            </a:r>
          </a:p>
          <a:p>
            <a:pPr marL="742950" lvl="1" indent="-285750">
              <a:buFont typeface="Arial" panose="020B0604020202020204" pitchFamily="34" charset="0"/>
              <a:buChar char="•"/>
            </a:pPr>
            <a:r>
              <a:rPr lang="en-US" dirty="0"/>
              <a:t>Uniform inputs to the model</a:t>
            </a:r>
          </a:p>
          <a:p>
            <a:pPr marL="742950" lvl="1" indent="-285750">
              <a:buFont typeface="Arial" panose="020B0604020202020204" pitchFamily="34" charset="0"/>
              <a:buChar char="•"/>
            </a:pPr>
            <a:r>
              <a:rPr lang="en-US" dirty="0"/>
              <a:t>Software limitations </a:t>
            </a:r>
          </a:p>
          <a:p>
            <a:endParaRPr lang="en-US" dirty="0"/>
          </a:p>
          <a:p>
            <a:pPr marL="285750" indent="-285750">
              <a:buFont typeface="Arial" panose="020B0604020202020204" pitchFamily="34" charset="0"/>
              <a:buChar char="•"/>
            </a:pPr>
            <a:r>
              <a:rPr lang="en-US" dirty="0"/>
              <a:t>Scenario Performance Evaluation </a:t>
            </a:r>
          </a:p>
          <a:p>
            <a:pPr marL="742950" lvl="1" indent="-285750">
              <a:buFont typeface="Arial" panose="020B0604020202020204" pitchFamily="34" charset="0"/>
              <a:buChar char="•"/>
            </a:pPr>
            <a:r>
              <a:rPr lang="en-US" dirty="0"/>
              <a:t>Network level traffic characteristics</a:t>
            </a:r>
          </a:p>
          <a:p>
            <a:pPr marL="742950" lvl="1" indent="-285750">
              <a:buFont typeface="Arial" panose="020B0604020202020204" pitchFamily="34" charset="0"/>
              <a:buChar char="•"/>
            </a:pPr>
            <a:r>
              <a:rPr lang="en-US" dirty="0"/>
              <a:t>Vehicle level characteristics</a:t>
            </a:r>
          </a:p>
          <a:p>
            <a:pPr marL="742950" lvl="1" indent="-285750">
              <a:buFont typeface="Arial" panose="020B0604020202020204" pitchFamily="34" charset="0"/>
              <a:buChar char="•"/>
            </a:pPr>
            <a:r>
              <a:rPr lang="en-US" dirty="0"/>
              <a:t>KPI for comparison based on application of study</a:t>
            </a:r>
          </a:p>
        </p:txBody>
      </p:sp>
      <p:pic>
        <p:nvPicPr>
          <p:cNvPr id="6" name="Picture 5">
            <a:extLst>
              <a:ext uri="{FF2B5EF4-FFF2-40B4-BE49-F238E27FC236}">
                <a16:creationId xmlns:a16="http://schemas.microsoft.com/office/drawing/2014/main" id="{696C66C6-2764-959B-2ED5-D02B3BB7E3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9511" y="1401285"/>
            <a:ext cx="7358127" cy="5380808"/>
          </a:xfrm>
          <a:prstGeom prst="rect">
            <a:avLst/>
          </a:prstGeom>
          <a:noFill/>
          <a:ln>
            <a:noFill/>
          </a:ln>
        </p:spPr>
      </p:pic>
      <p:sp>
        <p:nvSpPr>
          <p:cNvPr id="7" name="Rectangle 6">
            <a:extLst>
              <a:ext uri="{FF2B5EF4-FFF2-40B4-BE49-F238E27FC236}">
                <a16:creationId xmlns:a16="http://schemas.microsoft.com/office/drawing/2014/main" id="{8EEB6CC7-D5E4-54C7-0C26-608133681759}"/>
              </a:ext>
            </a:extLst>
          </p:cNvPr>
          <p:cNvSpPr/>
          <p:nvPr/>
        </p:nvSpPr>
        <p:spPr>
          <a:xfrm>
            <a:off x="4371824" y="1374895"/>
            <a:ext cx="7562848" cy="2416347"/>
          </a:xfrm>
          <a:prstGeom prst="rect">
            <a:avLst/>
          </a:prstGeom>
          <a:noFill/>
          <a:ln w="19050">
            <a:solidFill>
              <a:srgbClr val="007833"/>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a:solidFill>
                <a:schemeClr val="tx1"/>
              </a:solidFill>
            </a:endParaRPr>
          </a:p>
        </p:txBody>
      </p:sp>
      <p:sp>
        <p:nvSpPr>
          <p:cNvPr id="8" name="Rectangle 7">
            <a:extLst>
              <a:ext uri="{FF2B5EF4-FFF2-40B4-BE49-F238E27FC236}">
                <a16:creationId xmlns:a16="http://schemas.microsoft.com/office/drawing/2014/main" id="{29B14BD5-60D3-3273-F42B-0426A83D7AE2}"/>
              </a:ext>
            </a:extLst>
          </p:cNvPr>
          <p:cNvSpPr/>
          <p:nvPr/>
        </p:nvSpPr>
        <p:spPr>
          <a:xfrm>
            <a:off x="4371823" y="3823675"/>
            <a:ext cx="7562849" cy="2774765"/>
          </a:xfrm>
          <a:prstGeom prst="rect">
            <a:avLst/>
          </a:prstGeom>
          <a:noFill/>
          <a:ln w="19050">
            <a:solidFill>
              <a:srgbClr val="007833"/>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a:solidFill>
                <a:schemeClr val="tx1"/>
              </a:solidFill>
            </a:endParaRPr>
          </a:p>
        </p:txBody>
      </p:sp>
      <p:pic>
        <p:nvPicPr>
          <p:cNvPr id="9" name="Picture 8" descr="A picture containing text, clipart&#10;&#10;Description automatically generated">
            <a:extLst>
              <a:ext uri="{FF2B5EF4-FFF2-40B4-BE49-F238E27FC236}">
                <a16:creationId xmlns:a16="http://schemas.microsoft.com/office/drawing/2014/main" id="{92B9448A-68C5-6954-0B14-EAA33FAAAB14}"/>
              </a:ext>
            </a:extLst>
          </p:cNvPr>
          <p:cNvPicPr>
            <a:picLocks noChangeAspect="1"/>
          </p:cNvPicPr>
          <p:nvPr/>
        </p:nvPicPr>
        <p:blipFill>
          <a:blip r:embed="rId3"/>
          <a:stretch>
            <a:fillRect/>
          </a:stretch>
        </p:blipFill>
        <p:spPr>
          <a:xfrm>
            <a:off x="11326298" y="21515"/>
            <a:ext cx="871867" cy="917755"/>
          </a:xfrm>
          <a:prstGeom prst="rect">
            <a:avLst/>
          </a:prstGeom>
        </p:spPr>
      </p:pic>
    </p:spTree>
    <p:extLst>
      <p:ext uri="{BB962C8B-B14F-4D97-AF65-F5344CB8AC3E}">
        <p14:creationId xmlns:p14="http://schemas.microsoft.com/office/powerpoint/2010/main" val="72151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F1183B-B3A0-CAF2-A7EC-378F624F8337}"/>
              </a:ext>
            </a:extLst>
          </p:cNvPr>
          <p:cNvSpPr txBox="1"/>
          <p:nvPr/>
        </p:nvSpPr>
        <p:spPr>
          <a:xfrm>
            <a:off x="354375" y="768685"/>
            <a:ext cx="11505392" cy="1277273"/>
          </a:xfrm>
          <a:prstGeom prst="rect">
            <a:avLst/>
          </a:prstGeom>
          <a:noFill/>
        </p:spPr>
        <p:txBody>
          <a:bodyPr wrap="square">
            <a:spAutoFit/>
          </a:bodyPr>
          <a:lstStyle/>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Comparison of the network development process and performance measures from the three microsimulation platforms – VISSIM, SUMO, and AIMSUN </a:t>
            </a:r>
          </a:p>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Same scenario was created in the three platforms for a portion of the Downtown Chattanooga network</a:t>
            </a:r>
            <a:endParaRPr lang="en" sz="2000" dirty="0">
              <a:latin typeface="Arial" panose="020B0604020202020204" pitchFamily="34" charset="0"/>
              <a:ea typeface="Verdana" panose="020B0604030504040204" pitchFamily="34" charset="0"/>
              <a:cs typeface="Arial" panose="020B0604020202020204" pitchFamily="34" charset="0"/>
            </a:endParaRPr>
          </a:p>
        </p:txBody>
      </p:sp>
      <p:grpSp>
        <p:nvGrpSpPr>
          <p:cNvPr id="9" name="Group 8" descr="Illustration of the same network implemented in different tools (OpenDrive, SUMO, VISSIM, and Aimsun)">
            <a:extLst>
              <a:ext uri="{FF2B5EF4-FFF2-40B4-BE49-F238E27FC236}">
                <a16:creationId xmlns:a16="http://schemas.microsoft.com/office/drawing/2014/main" id="{358C36B6-B44F-AA86-02BC-52B6271E7F4E}"/>
              </a:ext>
            </a:extLst>
          </p:cNvPr>
          <p:cNvGrpSpPr>
            <a:grpSpLocks noChangeAspect="1"/>
          </p:cNvGrpSpPr>
          <p:nvPr/>
        </p:nvGrpSpPr>
        <p:grpSpPr>
          <a:xfrm>
            <a:off x="1095060" y="3402120"/>
            <a:ext cx="10001880" cy="3040229"/>
            <a:chOff x="821630" y="2540527"/>
            <a:chExt cx="10724660" cy="3259929"/>
          </a:xfrm>
        </p:grpSpPr>
        <p:pic>
          <p:nvPicPr>
            <p:cNvPr id="6" name="Picture 5">
              <a:extLst>
                <a:ext uri="{FF2B5EF4-FFF2-40B4-BE49-F238E27FC236}">
                  <a16:creationId xmlns:a16="http://schemas.microsoft.com/office/drawing/2014/main" id="{D9F474A9-5F2E-D4A2-295F-A8809E2F5375}"/>
                </a:ext>
              </a:extLst>
            </p:cNvPr>
            <p:cNvPicPr>
              <a:picLocks noChangeAspect="1"/>
            </p:cNvPicPr>
            <p:nvPr/>
          </p:nvPicPr>
          <p:blipFill>
            <a:blip r:embed="rId3"/>
            <a:stretch>
              <a:fillRect/>
            </a:stretch>
          </p:blipFill>
          <p:spPr>
            <a:xfrm>
              <a:off x="821630" y="3035574"/>
              <a:ext cx="2631917" cy="2609738"/>
            </a:xfrm>
            <a:prstGeom prst="rect">
              <a:avLst/>
            </a:prstGeom>
          </p:spPr>
        </p:pic>
        <p:pic>
          <p:nvPicPr>
            <p:cNvPr id="8" name="Picture 7">
              <a:extLst>
                <a:ext uri="{FF2B5EF4-FFF2-40B4-BE49-F238E27FC236}">
                  <a16:creationId xmlns:a16="http://schemas.microsoft.com/office/drawing/2014/main" id="{E68A7D99-5B36-6636-A5FE-2CD4799663E3}"/>
                </a:ext>
              </a:extLst>
            </p:cNvPr>
            <p:cNvPicPr>
              <a:picLocks noChangeAspect="1"/>
            </p:cNvPicPr>
            <p:nvPr/>
          </p:nvPicPr>
          <p:blipFill>
            <a:blip r:embed="rId4"/>
            <a:stretch>
              <a:fillRect/>
            </a:stretch>
          </p:blipFill>
          <p:spPr>
            <a:xfrm>
              <a:off x="1317685" y="2561217"/>
              <a:ext cx="1730059" cy="341632"/>
            </a:xfrm>
            <a:prstGeom prst="rect">
              <a:avLst/>
            </a:prstGeom>
          </p:spPr>
        </p:pic>
        <p:pic>
          <p:nvPicPr>
            <p:cNvPr id="10" name="Picture 9">
              <a:extLst>
                <a:ext uri="{FF2B5EF4-FFF2-40B4-BE49-F238E27FC236}">
                  <a16:creationId xmlns:a16="http://schemas.microsoft.com/office/drawing/2014/main" id="{542642C2-1C12-D01C-BD72-AAE3664F6FCD}"/>
                </a:ext>
              </a:extLst>
            </p:cNvPr>
            <p:cNvPicPr>
              <a:picLocks noChangeAspect="1"/>
            </p:cNvPicPr>
            <p:nvPr/>
          </p:nvPicPr>
          <p:blipFill>
            <a:blip r:embed="rId5"/>
            <a:stretch>
              <a:fillRect/>
            </a:stretch>
          </p:blipFill>
          <p:spPr>
            <a:xfrm>
              <a:off x="9310296" y="3035574"/>
              <a:ext cx="2235994" cy="2764882"/>
            </a:xfrm>
            <a:prstGeom prst="rect">
              <a:avLst/>
            </a:prstGeom>
          </p:spPr>
        </p:pic>
        <p:pic>
          <p:nvPicPr>
            <p:cNvPr id="11" name="Picture 10">
              <a:extLst>
                <a:ext uri="{FF2B5EF4-FFF2-40B4-BE49-F238E27FC236}">
                  <a16:creationId xmlns:a16="http://schemas.microsoft.com/office/drawing/2014/main" id="{40C19C8D-4A1D-2FC6-6A6E-283B34FEBE17}"/>
                </a:ext>
              </a:extLst>
            </p:cNvPr>
            <p:cNvPicPr>
              <a:picLocks noChangeAspect="1"/>
            </p:cNvPicPr>
            <p:nvPr/>
          </p:nvPicPr>
          <p:blipFill>
            <a:blip r:embed="rId6"/>
            <a:stretch>
              <a:fillRect/>
            </a:stretch>
          </p:blipFill>
          <p:spPr>
            <a:xfrm>
              <a:off x="9899577" y="2550872"/>
              <a:ext cx="1057432" cy="341632"/>
            </a:xfrm>
            <a:prstGeom prst="rect">
              <a:avLst/>
            </a:prstGeom>
          </p:spPr>
        </p:pic>
        <p:pic>
          <p:nvPicPr>
            <p:cNvPr id="13" name="Picture 12">
              <a:extLst>
                <a:ext uri="{FF2B5EF4-FFF2-40B4-BE49-F238E27FC236}">
                  <a16:creationId xmlns:a16="http://schemas.microsoft.com/office/drawing/2014/main" id="{7021374E-36E5-E62C-0C1F-343997345132}"/>
                </a:ext>
              </a:extLst>
            </p:cNvPr>
            <p:cNvPicPr>
              <a:picLocks noChangeAspect="1"/>
            </p:cNvPicPr>
            <p:nvPr/>
          </p:nvPicPr>
          <p:blipFill>
            <a:blip r:embed="rId7"/>
            <a:stretch>
              <a:fillRect/>
            </a:stretch>
          </p:blipFill>
          <p:spPr>
            <a:xfrm>
              <a:off x="4012403" y="2979556"/>
              <a:ext cx="2110528" cy="2721773"/>
            </a:xfrm>
            <a:prstGeom prst="rect">
              <a:avLst/>
            </a:prstGeom>
          </p:spPr>
        </p:pic>
        <p:pic>
          <p:nvPicPr>
            <p:cNvPr id="15" name="Picture 14">
              <a:extLst>
                <a:ext uri="{FF2B5EF4-FFF2-40B4-BE49-F238E27FC236}">
                  <a16:creationId xmlns:a16="http://schemas.microsoft.com/office/drawing/2014/main" id="{1038002D-2F5A-9D12-15F2-3B4AD6E15084}"/>
                </a:ext>
              </a:extLst>
            </p:cNvPr>
            <p:cNvPicPr>
              <a:picLocks noChangeAspect="1"/>
            </p:cNvPicPr>
            <p:nvPr/>
          </p:nvPicPr>
          <p:blipFill>
            <a:blip r:embed="rId8"/>
            <a:stretch>
              <a:fillRect/>
            </a:stretch>
          </p:blipFill>
          <p:spPr>
            <a:xfrm>
              <a:off x="4741886" y="2561217"/>
              <a:ext cx="1067600" cy="341632"/>
            </a:xfrm>
            <a:prstGeom prst="rect">
              <a:avLst/>
            </a:prstGeom>
          </p:spPr>
        </p:pic>
        <p:pic>
          <p:nvPicPr>
            <p:cNvPr id="17" name="Picture 16">
              <a:extLst>
                <a:ext uri="{FF2B5EF4-FFF2-40B4-BE49-F238E27FC236}">
                  <a16:creationId xmlns:a16="http://schemas.microsoft.com/office/drawing/2014/main" id="{F479C82C-8452-6345-FEF3-64BAF762C827}"/>
                </a:ext>
              </a:extLst>
            </p:cNvPr>
            <p:cNvPicPr>
              <a:picLocks noChangeAspect="1"/>
            </p:cNvPicPr>
            <p:nvPr/>
          </p:nvPicPr>
          <p:blipFill>
            <a:blip r:embed="rId9"/>
            <a:stretch>
              <a:fillRect/>
            </a:stretch>
          </p:blipFill>
          <p:spPr>
            <a:xfrm>
              <a:off x="7137835" y="2540527"/>
              <a:ext cx="866039" cy="362322"/>
            </a:xfrm>
            <a:prstGeom prst="rect">
              <a:avLst/>
            </a:prstGeom>
          </p:spPr>
        </p:pic>
        <p:pic>
          <p:nvPicPr>
            <p:cNvPr id="3" name="Picture 2">
              <a:extLst>
                <a:ext uri="{FF2B5EF4-FFF2-40B4-BE49-F238E27FC236}">
                  <a16:creationId xmlns:a16="http://schemas.microsoft.com/office/drawing/2014/main" id="{F932F812-FF0E-F172-A96F-883D80E13B29}"/>
                </a:ext>
              </a:extLst>
            </p:cNvPr>
            <p:cNvPicPr>
              <a:picLocks noChangeAspect="1"/>
            </p:cNvPicPr>
            <p:nvPr/>
          </p:nvPicPr>
          <p:blipFill>
            <a:blip r:embed="rId10"/>
            <a:stretch>
              <a:fillRect/>
            </a:stretch>
          </p:blipFill>
          <p:spPr>
            <a:xfrm>
              <a:off x="6579886" y="3035574"/>
              <a:ext cx="2110527" cy="2764882"/>
            </a:xfrm>
            <a:prstGeom prst="rect">
              <a:avLst/>
            </a:prstGeom>
          </p:spPr>
        </p:pic>
      </p:grpSp>
      <p:sp>
        <p:nvSpPr>
          <p:cNvPr id="4" name="Title 3">
            <a:extLst>
              <a:ext uri="{FF2B5EF4-FFF2-40B4-BE49-F238E27FC236}">
                <a16:creationId xmlns:a16="http://schemas.microsoft.com/office/drawing/2014/main" id="{03BF7C21-5992-8239-4DC5-413576F14E0F}"/>
              </a:ext>
            </a:extLst>
          </p:cNvPr>
          <p:cNvSpPr>
            <a:spLocks noGrp="1"/>
          </p:cNvSpPr>
          <p:nvPr>
            <p:ph type="title"/>
          </p:nvPr>
        </p:nvSpPr>
        <p:spPr>
          <a:xfrm>
            <a:off x="429767" y="274320"/>
            <a:ext cx="11430000" cy="424732"/>
          </a:xfrm>
        </p:spPr>
        <p:txBody>
          <a:bodyPr/>
          <a:lstStyle/>
          <a:p>
            <a:r>
              <a:rPr lang="en-US" sz="2400">
                <a:latin typeface="Verdana"/>
                <a:ea typeface="Verdana"/>
              </a:rPr>
              <a:t>Case Study – Downtown Chattanooga, Tennessee</a:t>
            </a:r>
          </a:p>
        </p:txBody>
      </p:sp>
      <p:sp>
        <p:nvSpPr>
          <p:cNvPr id="7" name="TextBox 6">
            <a:extLst>
              <a:ext uri="{FF2B5EF4-FFF2-40B4-BE49-F238E27FC236}">
                <a16:creationId xmlns:a16="http://schemas.microsoft.com/office/drawing/2014/main" id="{EA40F03E-9B25-CD90-0E13-740A0945FF49}"/>
              </a:ext>
            </a:extLst>
          </p:cNvPr>
          <p:cNvSpPr txBox="1"/>
          <p:nvPr/>
        </p:nvSpPr>
        <p:spPr>
          <a:xfrm>
            <a:off x="655457" y="2202175"/>
            <a:ext cx="6110868" cy="368691"/>
          </a:xfrm>
          <a:prstGeom prst="rect">
            <a:avLst/>
          </a:prstGeom>
          <a:noFill/>
        </p:spPr>
        <p:txBody>
          <a:bodyPr wrap="square">
            <a:spAutoFit/>
          </a:bodyPr>
          <a:lstStyle/>
          <a:p>
            <a:pPr>
              <a:lnSpc>
                <a:spcPct val="110000"/>
              </a:lnSpc>
              <a:spcBef>
                <a:spcPts val="600"/>
              </a:spcBef>
              <a:spcAft>
                <a:spcPts val="0"/>
              </a:spcAft>
            </a:pPr>
            <a:r>
              <a:rPr lang="en-US" altLang="en-US" sz="1800" b="1">
                <a:solidFill>
                  <a:srgbClr val="84B641"/>
                </a:solidFill>
                <a:latin typeface="Verdana"/>
                <a:ea typeface="Verdana"/>
                <a:cs typeface="Arial"/>
              </a:rPr>
              <a:t>Scenario Developme</a:t>
            </a:r>
            <a:r>
              <a:rPr lang="en-US" altLang="en-US" b="1">
                <a:solidFill>
                  <a:srgbClr val="84B641"/>
                </a:solidFill>
                <a:latin typeface="Verdana"/>
                <a:ea typeface="Verdana"/>
                <a:cs typeface="Arial"/>
              </a:rPr>
              <a:t>nt</a:t>
            </a:r>
          </a:p>
        </p:txBody>
      </p:sp>
      <p:sp>
        <p:nvSpPr>
          <p:cNvPr id="14" name="TextBox 13">
            <a:extLst>
              <a:ext uri="{FF2B5EF4-FFF2-40B4-BE49-F238E27FC236}">
                <a16:creationId xmlns:a16="http://schemas.microsoft.com/office/drawing/2014/main" id="{A46ABE4E-B9DC-96F5-CE03-D63A76D24C4F}"/>
              </a:ext>
            </a:extLst>
          </p:cNvPr>
          <p:cNvSpPr txBox="1"/>
          <p:nvPr/>
        </p:nvSpPr>
        <p:spPr>
          <a:xfrm>
            <a:off x="685345" y="2564650"/>
            <a:ext cx="5001153" cy="723275"/>
          </a:xfrm>
          <a:prstGeom prst="rect">
            <a:avLst/>
          </a:prstGeom>
          <a:noFill/>
        </p:spPr>
        <p:txBody>
          <a:bodyPr wrap="square">
            <a:spAutoFit/>
          </a:bodyPr>
          <a:lstStyle/>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Network Development – </a:t>
            </a:r>
            <a:r>
              <a:rPr lang="en-US" sz="2000" dirty="0" err="1">
                <a:latin typeface="Arial" panose="020B0604020202020204" pitchFamily="34" charset="0"/>
                <a:ea typeface="Verdana" panose="020B0604030504040204" pitchFamily="34" charset="0"/>
                <a:cs typeface="Arial" panose="020B0604020202020204" pitchFamily="34" charset="0"/>
              </a:rPr>
              <a:t>OpenDRIVE</a:t>
            </a:r>
            <a:r>
              <a:rPr lang="en-US" sz="2000" dirty="0">
                <a:latin typeface="Arial" panose="020B0604020202020204" pitchFamily="34" charset="0"/>
                <a:ea typeface="Verdana" panose="020B0604030504040204" pitchFamily="34" charset="0"/>
                <a:cs typeface="Arial" panose="020B0604020202020204" pitchFamily="34" charset="0"/>
              </a:rPr>
              <a:t> </a:t>
            </a:r>
          </a:p>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Demand Generation</a:t>
            </a:r>
            <a:endParaRPr lang="en" sz="2000" dirty="0">
              <a:latin typeface="Arial" panose="020B0604020202020204" pitchFamily="34" charset="0"/>
              <a:ea typeface="Verdana" panose="020B060403050404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33A377D-334C-CA82-382B-767CFFF8F1D4}"/>
              </a:ext>
            </a:extLst>
          </p:cNvPr>
          <p:cNvSpPr txBox="1"/>
          <p:nvPr/>
        </p:nvSpPr>
        <p:spPr>
          <a:xfrm>
            <a:off x="5765179" y="2520004"/>
            <a:ext cx="6110868" cy="723275"/>
          </a:xfrm>
          <a:prstGeom prst="rect">
            <a:avLst/>
          </a:prstGeom>
          <a:noFill/>
        </p:spPr>
        <p:txBody>
          <a:bodyPr wrap="square">
            <a:spAutoFit/>
          </a:bodyPr>
          <a:lstStyle/>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Traffic Controls </a:t>
            </a:r>
          </a:p>
          <a:p>
            <a:pPr marL="342900" indent="-342900">
              <a:lnSpc>
                <a:spcPct val="90000"/>
              </a:lnSpc>
              <a:spcBef>
                <a:spcPts val="600"/>
              </a:spcBef>
              <a:buClr>
                <a:schemeClr val="tx1"/>
              </a:buClr>
              <a:buSzPct val="90000"/>
              <a:buFont typeface="Arial" panose="020B0604020202020204" pitchFamily="34" charset="0"/>
              <a:buChar char="•"/>
            </a:pPr>
            <a:r>
              <a:rPr lang="en-US" sz="2000" dirty="0">
                <a:latin typeface="Arial" panose="020B0604020202020204" pitchFamily="34" charset="0"/>
                <a:ea typeface="Verdana" panose="020B0604030504040204" pitchFamily="34" charset="0"/>
                <a:cs typeface="Arial" panose="020B0604020202020204" pitchFamily="34" charset="0"/>
              </a:rPr>
              <a:t>Speed Limits</a:t>
            </a:r>
          </a:p>
        </p:txBody>
      </p:sp>
      <p:pic>
        <p:nvPicPr>
          <p:cNvPr id="19" name="Picture 18" descr="A picture containing text, clipart&#10;&#10;Description automatically generated">
            <a:extLst>
              <a:ext uri="{FF2B5EF4-FFF2-40B4-BE49-F238E27FC236}">
                <a16:creationId xmlns:a16="http://schemas.microsoft.com/office/drawing/2014/main" id="{E0023D24-B684-5302-8C55-668C8E5362F8}"/>
              </a:ext>
            </a:extLst>
          </p:cNvPr>
          <p:cNvPicPr>
            <a:picLocks noChangeAspect="1"/>
          </p:cNvPicPr>
          <p:nvPr/>
        </p:nvPicPr>
        <p:blipFill>
          <a:blip r:embed="rId11"/>
          <a:stretch>
            <a:fillRect/>
          </a:stretch>
        </p:blipFill>
        <p:spPr>
          <a:xfrm>
            <a:off x="11320132" y="5940244"/>
            <a:ext cx="871867" cy="917755"/>
          </a:xfrm>
          <a:prstGeom prst="rect">
            <a:avLst/>
          </a:prstGeom>
        </p:spPr>
      </p:pic>
    </p:spTree>
    <p:extLst>
      <p:ext uri="{BB962C8B-B14F-4D97-AF65-F5344CB8AC3E}">
        <p14:creationId xmlns:p14="http://schemas.microsoft.com/office/powerpoint/2010/main" val="47136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F1183B-B3A0-CAF2-A7EC-378F624F8337}"/>
              </a:ext>
            </a:extLst>
          </p:cNvPr>
          <p:cNvSpPr txBox="1"/>
          <p:nvPr/>
        </p:nvSpPr>
        <p:spPr>
          <a:xfrm>
            <a:off x="237893" y="1319049"/>
            <a:ext cx="2524966" cy="5213735"/>
          </a:xfrm>
          <a:prstGeom prst="rect">
            <a:avLst/>
          </a:prstGeom>
          <a:noFill/>
        </p:spPr>
        <p:txBody>
          <a:bodyPr wrap="square">
            <a:spAutoFit/>
          </a:bodyPr>
          <a:lstStyle/>
          <a:p>
            <a:pPr marL="342900" indent="-342900">
              <a:lnSpc>
                <a:spcPct val="90000"/>
              </a:lnSpc>
              <a:spcBef>
                <a:spcPts val="600"/>
              </a:spcBef>
              <a:buClr>
                <a:schemeClr val="tx1"/>
              </a:buClr>
              <a:buSzPct val="90000"/>
              <a:buFont typeface="Arial" panose="020B0604020202020204" pitchFamily="34" charset="0"/>
              <a:buChar char="•"/>
            </a:pPr>
            <a:r>
              <a:rPr lang="en-US" dirty="0">
                <a:latin typeface="Arial" panose="020B0604020202020204" pitchFamily="34" charset="0"/>
                <a:ea typeface="Verdana" panose="020B0604030504040204" pitchFamily="34" charset="0"/>
                <a:cs typeface="Arial" panose="020B0604020202020204" pitchFamily="34" charset="0"/>
              </a:rPr>
              <a:t>Number of vehicles, average vehicle travel time, and average distance traveled in the time interval</a:t>
            </a:r>
          </a:p>
          <a:p>
            <a:pPr>
              <a:lnSpc>
                <a:spcPct val="90000"/>
              </a:lnSpc>
              <a:spcBef>
                <a:spcPts val="600"/>
              </a:spcBef>
              <a:buClr>
                <a:schemeClr val="tx1"/>
              </a:buClr>
              <a:buSzPct val="90000"/>
            </a:pPr>
            <a:endParaRPr lang="en-US" dirty="0">
              <a:latin typeface="Arial" panose="020B0604020202020204" pitchFamily="34" charset="0"/>
              <a:ea typeface="Verdana" panose="020B0604030504040204" pitchFamily="34" charset="0"/>
              <a:cs typeface="Arial" panose="020B0604020202020204" pitchFamily="34" charset="0"/>
            </a:endParaRPr>
          </a:p>
          <a:p>
            <a:pPr marL="342900" indent="-342900">
              <a:lnSpc>
                <a:spcPct val="90000"/>
              </a:lnSpc>
              <a:spcBef>
                <a:spcPts val="600"/>
              </a:spcBef>
              <a:buClr>
                <a:schemeClr val="tx1"/>
              </a:buClr>
              <a:buSzPct val="90000"/>
              <a:buFont typeface="Arial" panose="020B0604020202020204" pitchFamily="34" charset="0"/>
              <a:buChar char="•"/>
            </a:pPr>
            <a:r>
              <a:rPr lang="en-US" dirty="0">
                <a:latin typeface="Arial" panose="020B0604020202020204" pitchFamily="34" charset="0"/>
                <a:ea typeface="Verdana" panose="020B0604030504040204" pitchFamily="34" charset="0"/>
                <a:cs typeface="Arial" panose="020B0604020202020204" pitchFamily="34" charset="0"/>
              </a:rPr>
              <a:t>Boxplots for 10 random seeds</a:t>
            </a:r>
          </a:p>
          <a:p>
            <a:pPr>
              <a:lnSpc>
                <a:spcPct val="90000"/>
              </a:lnSpc>
              <a:spcBef>
                <a:spcPts val="600"/>
              </a:spcBef>
              <a:buClr>
                <a:schemeClr val="tx1"/>
              </a:buClr>
              <a:buSzPct val="90000"/>
            </a:pPr>
            <a:endParaRPr lang="en-US" dirty="0">
              <a:latin typeface="Arial" panose="020B0604020202020204" pitchFamily="34" charset="0"/>
              <a:ea typeface="Verdana" panose="020B0604030504040204" pitchFamily="34" charset="0"/>
              <a:cs typeface="Arial" panose="020B0604020202020204" pitchFamily="34" charset="0"/>
            </a:endParaRPr>
          </a:p>
          <a:p>
            <a:pPr marL="342900" indent="-342900">
              <a:lnSpc>
                <a:spcPct val="90000"/>
              </a:lnSpc>
              <a:spcBef>
                <a:spcPts val="600"/>
              </a:spcBef>
              <a:buClr>
                <a:schemeClr val="tx1"/>
              </a:buClr>
              <a:buSzPct val="90000"/>
              <a:buFont typeface="Arial" panose="020B0604020202020204" pitchFamily="34" charset="0"/>
              <a:buChar char="•"/>
            </a:pPr>
            <a:r>
              <a:rPr lang="en-US" dirty="0">
                <a:latin typeface="Arial" panose="020B0604020202020204" pitchFamily="34" charset="0"/>
                <a:ea typeface="Verdana" panose="020B0604030504040204" pitchFamily="34" charset="0"/>
                <a:cs typeface="Arial" panose="020B0604020202020204" pitchFamily="34" charset="0"/>
              </a:rPr>
              <a:t>Network level </a:t>
            </a:r>
            <a:r>
              <a:rPr lang="en-US" b="1" dirty="0">
                <a:latin typeface="Arial" panose="020B0604020202020204" pitchFamily="34" charset="0"/>
                <a:ea typeface="Verdana" panose="020B0604030504040204" pitchFamily="34" charset="0"/>
                <a:cs typeface="Arial" panose="020B0604020202020204" pitchFamily="34" charset="0"/>
              </a:rPr>
              <a:t>performance consistent for three platforms for low and base demand scenario but not for high demand</a:t>
            </a:r>
          </a:p>
          <a:p>
            <a:pPr>
              <a:lnSpc>
                <a:spcPct val="90000"/>
              </a:lnSpc>
              <a:spcBef>
                <a:spcPts val="600"/>
              </a:spcBef>
              <a:buClr>
                <a:schemeClr val="tx1"/>
              </a:buClr>
              <a:buSzPct val="90000"/>
            </a:pPr>
            <a:endParaRPr lang="en-US" dirty="0">
              <a:latin typeface="Arial" panose="020B0604020202020204" pitchFamily="34" charset="0"/>
              <a:ea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03BF7C21-5992-8239-4DC5-413576F14E0F}"/>
              </a:ext>
            </a:extLst>
          </p:cNvPr>
          <p:cNvSpPr>
            <a:spLocks noGrp="1"/>
          </p:cNvSpPr>
          <p:nvPr>
            <p:ph type="title"/>
          </p:nvPr>
        </p:nvSpPr>
        <p:spPr>
          <a:xfrm>
            <a:off x="429767" y="274320"/>
            <a:ext cx="11430000" cy="424732"/>
          </a:xfrm>
        </p:spPr>
        <p:txBody>
          <a:bodyPr/>
          <a:lstStyle/>
          <a:p>
            <a:r>
              <a:rPr lang="en-US" sz="2400">
                <a:latin typeface="Verdana"/>
                <a:ea typeface="Verdana"/>
              </a:rPr>
              <a:t>Case Study – Downtown Chattanooga, Tennessee</a:t>
            </a:r>
          </a:p>
        </p:txBody>
      </p:sp>
      <p:grpSp>
        <p:nvGrpSpPr>
          <p:cNvPr id="7" name="Group 6">
            <a:extLst>
              <a:ext uri="{FF2B5EF4-FFF2-40B4-BE49-F238E27FC236}">
                <a16:creationId xmlns:a16="http://schemas.microsoft.com/office/drawing/2014/main" id="{44B5016D-1A73-1B0D-6080-AD2EC657E92F}"/>
              </a:ext>
            </a:extLst>
          </p:cNvPr>
          <p:cNvGrpSpPr/>
          <p:nvPr/>
        </p:nvGrpSpPr>
        <p:grpSpPr>
          <a:xfrm>
            <a:off x="2676294" y="947655"/>
            <a:ext cx="9277814" cy="5754228"/>
            <a:chOff x="6659935" y="2032149"/>
            <a:chExt cx="5465948" cy="3556992"/>
          </a:xfrm>
        </p:grpSpPr>
        <p:pic>
          <p:nvPicPr>
            <p:cNvPr id="12" name="Picture 11">
              <a:extLst>
                <a:ext uri="{FF2B5EF4-FFF2-40B4-BE49-F238E27FC236}">
                  <a16:creationId xmlns:a16="http://schemas.microsoft.com/office/drawing/2014/main" id="{D7FA217E-7285-4782-02D9-6F0D62529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59935" y="2032149"/>
              <a:ext cx="3693571" cy="3556992"/>
            </a:xfrm>
            <a:prstGeom prst="rect">
              <a:avLst/>
            </a:prstGeom>
            <a:noFill/>
          </p:spPr>
        </p:pic>
        <p:pic>
          <p:nvPicPr>
            <p:cNvPr id="14" name="Picture 13">
              <a:extLst>
                <a:ext uri="{FF2B5EF4-FFF2-40B4-BE49-F238E27FC236}">
                  <a16:creationId xmlns:a16="http://schemas.microsoft.com/office/drawing/2014/main" id="{2B5576CF-C3AB-333F-F170-C1CF0C859F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07002" y="2034187"/>
              <a:ext cx="3618881" cy="3531793"/>
            </a:xfrm>
            <a:prstGeom prst="rect">
              <a:avLst/>
            </a:prstGeom>
            <a:noFill/>
          </p:spPr>
        </p:pic>
      </p:grpSp>
      <p:sp>
        <p:nvSpPr>
          <p:cNvPr id="16" name="TextBox 15">
            <a:extLst>
              <a:ext uri="{FF2B5EF4-FFF2-40B4-BE49-F238E27FC236}">
                <a16:creationId xmlns:a16="http://schemas.microsoft.com/office/drawing/2014/main" id="{DAE7A6DA-CD18-46AC-F518-1F97FF7DFAC4}"/>
              </a:ext>
            </a:extLst>
          </p:cNvPr>
          <p:cNvSpPr txBox="1"/>
          <p:nvPr/>
        </p:nvSpPr>
        <p:spPr>
          <a:xfrm>
            <a:off x="429767" y="685253"/>
            <a:ext cx="11524340" cy="368691"/>
          </a:xfrm>
          <a:prstGeom prst="rect">
            <a:avLst/>
          </a:prstGeom>
          <a:noFill/>
        </p:spPr>
        <p:txBody>
          <a:bodyPr wrap="square">
            <a:spAutoFit/>
          </a:bodyPr>
          <a:lstStyle>
            <a:defPPr>
              <a:defRPr lang="en-US"/>
            </a:defPPr>
            <a:lvl1pPr>
              <a:lnSpc>
                <a:spcPct val="110000"/>
              </a:lnSpc>
              <a:spcBef>
                <a:spcPts val="600"/>
              </a:spcBef>
              <a:spcAft>
                <a:spcPts val="0"/>
              </a:spcAft>
              <a:defRPr sz="1800" b="1">
                <a:solidFill>
                  <a:srgbClr val="84B641"/>
                </a:solidFill>
                <a:latin typeface="Verdana"/>
                <a:ea typeface="Verdana"/>
                <a:cs typeface="Arial"/>
              </a:defRPr>
            </a:lvl1pPr>
          </a:lstStyle>
          <a:p>
            <a:r>
              <a:rPr lang="en-US" dirty="0"/>
              <a:t>Network level comparison</a:t>
            </a:r>
          </a:p>
        </p:txBody>
      </p:sp>
      <p:pic>
        <p:nvPicPr>
          <p:cNvPr id="19" name="Picture 18" descr="A picture containing text, clipart&#10;&#10;Description automatically generated">
            <a:extLst>
              <a:ext uri="{FF2B5EF4-FFF2-40B4-BE49-F238E27FC236}">
                <a16:creationId xmlns:a16="http://schemas.microsoft.com/office/drawing/2014/main" id="{B876FF09-EE63-992E-8BAF-D77840B0E807}"/>
              </a:ext>
            </a:extLst>
          </p:cNvPr>
          <p:cNvPicPr>
            <a:picLocks noChangeAspect="1"/>
          </p:cNvPicPr>
          <p:nvPr/>
        </p:nvPicPr>
        <p:blipFill>
          <a:blip r:embed="rId5"/>
          <a:stretch>
            <a:fillRect/>
          </a:stretch>
        </p:blipFill>
        <p:spPr>
          <a:xfrm>
            <a:off x="11326298" y="21515"/>
            <a:ext cx="871867" cy="917755"/>
          </a:xfrm>
          <a:prstGeom prst="rect">
            <a:avLst/>
          </a:prstGeom>
        </p:spPr>
      </p:pic>
    </p:spTree>
    <p:extLst>
      <p:ext uri="{BB962C8B-B14F-4D97-AF65-F5344CB8AC3E}">
        <p14:creationId xmlns:p14="http://schemas.microsoft.com/office/powerpoint/2010/main" val="173685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BF7C21-5992-8239-4DC5-413576F14E0F}"/>
              </a:ext>
            </a:extLst>
          </p:cNvPr>
          <p:cNvSpPr>
            <a:spLocks noGrp="1"/>
          </p:cNvSpPr>
          <p:nvPr>
            <p:ph type="title"/>
          </p:nvPr>
        </p:nvSpPr>
        <p:spPr>
          <a:xfrm>
            <a:off x="429767" y="274320"/>
            <a:ext cx="11430000" cy="424732"/>
          </a:xfrm>
        </p:spPr>
        <p:txBody>
          <a:bodyPr/>
          <a:lstStyle/>
          <a:p>
            <a:r>
              <a:rPr lang="en-US" sz="2400">
                <a:latin typeface="Verdana"/>
                <a:ea typeface="Verdana"/>
              </a:rPr>
              <a:t>Case Study – Downtown Chattanooga, Tennessee</a:t>
            </a:r>
          </a:p>
        </p:txBody>
      </p:sp>
      <p:sp>
        <p:nvSpPr>
          <p:cNvPr id="5" name="TextBox 4">
            <a:extLst>
              <a:ext uri="{FF2B5EF4-FFF2-40B4-BE49-F238E27FC236}">
                <a16:creationId xmlns:a16="http://schemas.microsoft.com/office/drawing/2014/main" id="{9A28EF77-7309-C7BC-9EEF-B275869AC862}"/>
              </a:ext>
            </a:extLst>
          </p:cNvPr>
          <p:cNvSpPr txBox="1"/>
          <p:nvPr/>
        </p:nvSpPr>
        <p:spPr>
          <a:xfrm>
            <a:off x="429767" y="654731"/>
            <a:ext cx="6110868" cy="368691"/>
          </a:xfrm>
          <a:prstGeom prst="rect">
            <a:avLst/>
          </a:prstGeom>
          <a:noFill/>
        </p:spPr>
        <p:txBody>
          <a:bodyPr wrap="square">
            <a:spAutoFit/>
          </a:bodyPr>
          <a:lstStyle/>
          <a:p>
            <a:pPr>
              <a:lnSpc>
                <a:spcPct val="110000"/>
              </a:lnSpc>
              <a:spcBef>
                <a:spcPts val="600"/>
              </a:spcBef>
              <a:spcAft>
                <a:spcPts val="0"/>
              </a:spcAft>
            </a:pPr>
            <a:r>
              <a:rPr lang="en-US" altLang="en-US" sz="1800" b="1">
                <a:solidFill>
                  <a:srgbClr val="84B641"/>
                </a:solidFill>
                <a:latin typeface="Verdana"/>
                <a:ea typeface="Verdana"/>
                <a:cs typeface="Arial"/>
              </a:rPr>
              <a:t>Vehicle Level Comparison</a:t>
            </a:r>
            <a:endParaRPr lang="en-US" altLang="en-US" b="1">
              <a:solidFill>
                <a:srgbClr val="84B641"/>
              </a:solidFill>
              <a:latin typeface="Verdana"/>
              <a:ea typeface="Verdana"/>
              <a:cs typeface="Arial"/>
            </a:endParaRPr>
          </a:p>
        </p:txBody>
      </p:sp>
      <p:pic>
        <p:nvPicPr>
          <p:cNvPr id="6" name="Picture 5" descr="Graphical user interface&#10;&#10;Description automatically generated">
            <a:extLst>
              <a:ext uri="{FF2B5EF4-FFF2-40B4-BE49-F238E27FC236}">
                <a16:creationId xmlns:a16="http://schemas.microsoft.com/office/drawing/2014/main" id="{3D0EA14F-1017-8755-823F-7BC368467514}"/>
              </a:ext>
            </a:extLst>
          </p:cNvPr>
          <p:cNvPicPr>
            <a:picLocks noChangeAspect="1"/>
          </p:cNvPicPr>
          <p:nvPr/>
        </p:nvPicPr>
        <p:blipFill>
          <a:blip r:embed="rId3"/>
          <a:stretch>
            <a:fillRect/>
          </a:stretch>
        </p:blipFill>
        <p:spPr>
          <a:xfrm>
            <a:off x="3377248" y="3378894"/>
            <a:ext cx="8680202" cy="2014230"/>
          </a:xfrm>
          <a:prstGeom prst="rect">
            <a:avLst/>
          </a:prstGeom>
        </p:spPr>
      </p:pic>
      <p:pic>
        <p:nvPicPr>
          <p:cNvPr id="8" name="Picture 7" descr="A picture containing text, device, scale, screenshot&#10;&#10;Description automatically generated">
            <a:extLst>
              <a:ext uri="{FF2B5EF4-FFF2-40B4-BE49-F238E27FC236}">
                <a16:creationId xmlns:a16="http://schemas.microsoft.com/office/drawing/2014/main" id="{1B675C50-F408-BA35-3527-EE0977655162}"/>
              </a:ext>
            </a:extLst>
          </p:cNvPr>
          <p:cNvPicPr>
            <a:picLocks noChangeAspect="1"/>
          </p:cNvPicPr>
          <p:nvPr/>
        </p:nvPicPr>
        <p:blipFill>
          <a:blip r:embed="rId4"/>
          <a:stretch>
            <a:fillRect/>
          </a:stretch>
        </p:blipFill>
        <p:spPr>
          <a:xfrm>
            <a:off x="3341389" y="1023422"/>
            <a:ext cx="8611707" cy="2155543"/>
          </a:xfrm>
          <a:prstGeom prst="rect">
            <a:avLst/>
          </a:prstGeom>
        </p:spPr>
      </p:pic>
      <p:sp>
        <p:nvSpPr>
          <p:cNvPr id="10" name="TextBox 9">
            <a:extLst>
              <a:ext uri="{FF2B5EF4-FFF2-40B4-BE49-F238E27FC236}">
                <a16:creationId xmlns:a16="http://schemas.microsoft.com/office/drawing/2014/main" id="{4CE718D6-295B-5A43-96D1-93F89433BE1D}"/>
              </a:ext>
            </a:extLst>
          </p:cNvPr>
          <p:cNvSpPr txBox="1"/>
          <p:nvPr/>
        </p:nvSpPr>
        <p:spPr>
          <a:xfrm>
            <a:off x="318255" y="1403833"/>
            <a:ext cx="2883437" cy="3487108"/>
          </a:xfrm>
          <a:prstGeom prst="rect">
            <a:avLst/>
          </a:prstGeom>
          <a:noFill/>
        </p:spPr>
        <p:txBody>
          <a:bodyPr wrap="square">
            <a:spAutoFit/>
          </a:bodyPr>
          <a:lstStyle/>
          <a:p>
            <a:pPr marL="342900" indent="-342900">
              <a:lnSpc>
                <a:spcPct val="90000"/>
              </a:lnSpc>
              <a:spcBef>
                <a:spcPts val="600"/>
              </a:spcBef>
              <a:buClr>
                <a:schemeClr val="tx1"/>
              </a:buClr>
              <a:buSzPct val="90000"/>
              <a:buFont typeface="Arial" panose="020B0604020202020204" pitchFamily="34" charset="0"/>
              <a:buChar char="•"/>
            </a:pPr>
            <a:r>
              <a:rPr lang="en-US">
                <a:latin typeface="Arial" panose="020B0604020202020204" pitchFamily="34" charset="0"/>
                <a:ea typeface="Verdana" panose="020B0604030504040204" pitchFamily="34" charset="0"/>
                <a:cs typeface="Arial" panose="020B0604020202020204" pitchFamily="34" charset="0"/>
              </a:rPr>
              <a:t>B</a:t>
            </a:r>
            <a:r>
              <a:rPr lang="en-US" sz="1800">
                <a:latin typeface="Arial" panose="020B0604020202020204" pitchFamily="34" charset="0"/>
                <a:ea typeface="Verdana" panose="020B0604030504040204" pitchFamily="34" charset="0"/>
                <a:cs typeface="Arial" panose="020B0604020202020204" pitchFamily="34" charset="0"/>
              </a:rPr>
              <a:t>ase case and low-demand case show consistent vehicle-level results from the three platforms</a:t>
            </a:r>
          </a:p>
          <a:p>
            <a:pPr>
              <a:lnSpc>
                <a:spcPct val="90000"/>
              </a:lnSpc>
              <a:spcBef>
                <a:spcPts val="600"/>
              </a:spcBef>
              <a:buClr>
                <a:schemeClr val="tx1"/>
              </a:buClr>
              <a:buSzPct val="90000"/>
            </a:pPr>
            <a:endParaRPr lang="en-US" sz="1800">
              <a:latin typeface="Arial" panose="020B0604020202020204" pitchFamily="34" charset="0"/>
              <a:ea typeface="Verdana" panose="020B0604030504040204" pitchFamily="34" charset="0"/>
              <a:cs typeface="Arial" panose="020B0604020202020204" pitchFamily="34" charset="0"/>
            </a:endParaRPr>
          </a:p>
          <a:p>
            <a:pPr marL="342900" indent="-342900">
              <a:lnSpc>
                <a:spcPct val="90000"/>
              </a:lnSpc>
              <a:spcBef>
                <a:spcPts val="600"/>
              </a:spcBef>
              <a:buClr>
                <a:schemeClr val="tx1"/>
              </a:buClr>
              <a:buSzPct val="90000"/>
              <a:buFont typeface="Arial" panose="020B0604020202020204" pitchFamily="34" charset="0"/>
              <a:buChar char="•"/>
            </a:pPr>
            <a:r>
              <a:rPr lang="en-US">
                <a:latin typeface="Arial" panose="020B0604020202020204" pitchFamily="34" charset="0"/>
                <a:ea typeface="Verdana" panose="020B0604030504040204" pitchFamily="34" charset="0"/>
                <a:cs typeface="Arial" panose="020B0604020202020204" pitchFamily="34" charset="0"/>
              </a:rPr>
              <a:t>H</a:t>
            </a:r>
            <a:r>
              <a:rPr lang="en-US" sz="1800">
                <a:latin typeface="Arial" panose="020B0604020202020204" pitchFamily="34" charset="0"/>
                <a:ea typeface="Verdana" panose="020B0604030504040204" pitchFamily="34" charset="0"/>
                <a:cs typeface="Arial" panose="020B0604020202020204" pitchFamily="34" charset="0"/>
              </a:rPr>
              <a:t>igh-demand case: VISSIM exhibit differences in average vehicle speed and average travel time distributions compared to AIMSUN and SUMO</a:t>
            </a:r>
          </a:p>
        </p:txBody>
      </p:sp>
      <p:sp>
        <p:nvSpPr>
          <p:cNvPr id="7" name="TextBox 6">
            <a:extLst>
              <a:ext uri="{FF2B5EF4-FFF2-40B4-BE49-F238E27FC236}">
                <a16:creationId xmlns:a16="http://schemas.microsoft.com/office/drawing/2014/main" id="{FCC4FD50-FADB-E4B5-7503-B8CA70CBD3F6}"/>
              </a:ext>
            </a:extLst>
          </p:cNvPr>
          <p:cNvSpPr txBox="1"/>
          <p:nvPr/>
        </p:nvSpPr>
        <p:spPr>
          <a:xfrm>
            <a:off x="576146" y="5493483"/>
            <a:ext cx="11376950" cy="917174"/>
          </a:xfrm>
          <a:prstGeom prst="rect">
            <a:avLst/>
          </a:prstGeom>
          <a:noFill/>
        </p:spPr>
        <p:txBody>
          <a:bodyPr wrap="square">
            <a:spAutoFit/>
          </a:bodyPr>
          <a:lstStyle/>
          <a:p>
            <a:pPr marL="342900" indent="-342900">
              <a:lnSpc>
                <a:spcPct val="90000"/>
              </a:lnSpc>
              <a:spcBef>
                <a:spcPts val="600"/>
              </a:spcBef>
              <a:buClr>
                <a:schemeClr val="tx1"/>
              </a:buClr>
              <a:buSzPct val="90000"/>
              <a:buFont typeface="Arial" panose="020B0604020202020204" pitchFamily="34" charset="0"/>
              <a:buChar char="•"/>
            </a:pPr>
            <a:r>
              <a:rPr lang="en-US" sz="1800">
                <a:latin typeface="Arial" panose="020B0604020202020204" pitchFamily="34" charset="0"/>
                <a:ea typeface="Verdana" panose="020B0604030504040204" pitchFamily="34" charset="0"/>
                <a:cs typeface="Arial" panose="020B0604020202020204" pitchFamily="34" charset="0"/>
              </a:rPr>
              <a:t>VISSIM had a higher number of vehicles experiencing lower average speeds under higher demand</a:t>
            </a:r>
          </a:p>
          <a:p>
            <a:pPr marL="342900" indent="-342900">
              <a:lnSpc>
                <a:spcPct val="90000"/>
              </a:lnSpc>
              <a:spcBef>
                <a:spcPts val="600"/>
              </a:spcBef>
              <a:buClr>
                <a:schemeClr val="tx1"/>
              </a:buClr>
              <a:buSzPct val="90000"/>
              <a:buFont typeface="Arial" panose="020B0604020202020204" pitchFamily="34" charset="0"/>
              <a:buChar char="•"/>
            </a:pPr>
            <a:r>
              <a:rPr lang="en-US">
                <a:latin typeface="Arial" panose="020B0604020202020204" pitchFamily="34" charset="0"/>
                <a:ea typeface="Verdana" panose="020B0604030504040204" pitchFamily="34" charset="0"/>
                <a:cs typeface="Arial" panose="020B0604020202020204" pitchFamily="34" charset="0"/>
              </a:rPr>
              <a:t>Differences </a:t>
            </a:r>
            <a:r>
              <a:rPr lang="en-US" sz="1800">
                <a:latin typeface="Arial" panose="020B0604020202020204" pitchFamily="34" charset="0"/>
                <a:ea typeface="Verdana" panose="020B0604030504040204" pitchFamily="34" charset="0"/>
                <a:cs typeface="Arial" panose="020B0604020202020204" pitchFamily="34" charset="0"/>
              </a:rPr>
              <a:t>in sensitivity of demand variation on vehicle-level performance in different software indicates a need for calibration to different demand scenarios</a:t>
            </a:r>
          </a:p>
        </p:txBody>
      </p:sp>
      <p:pic>
        <p:nvPicPr>
          <p:cNvPr id="9" name="Picture 8" descr="A picture containing text, clipart&#10;&#10;Description automatically generated">
            <a:extLst>
              <a:ext uri="{FF2B5EF4-FFF2-40B4-BE49-F238E27FC236}">
                <a16:creationId xmlns:a16="http://schemas.microsoft.com/office/drawing/2014/main" id="{110ECE63-01D8-76F5-3271-983437D019EE}"/>
              </a:ext>
            </a:extLst>
          </p:cNvPr>
          <p:cNvPicPr>
            <a:picLocks noChangeAspect="1"/>
          </p:cNvPicPr>
          <p:nvPr/>
        </p:nvPicPr>
        <p:blipFill>
          <a:blip r:embed="rId5"/>
          <a:stretch>
            <a:fillRect/>
          </a:stretch>
        </p:blipFill>
        <p:spPr>
          <a:xfrm>
            <a:off x="11326298" y="21515"/>
            <a:ext cx="871867" cy="917755"/>
          </a:xfrm>
          <a:prstGeom prst="rect">
            <a:avLst/>
          </a:prstGeom>
        </p:spPr>
      </p:pic>
    </p:spTree>
    <p:extLst>
      <p:ext uri="{BB962C8B-B14F-4D97-AF65-F5344CB8AC3E}">
        <p14:creationId xmlns:p14="http://schemas.microsoft.com/office/powerpoint/2010/main" val="1868110681"/>
      </p:ext>
    </p:extLst>
  </p:cSld>
  <p:clrMapOvr>
    <a:masterClrMapping/>
  </p:clrMapOvr>
</p:sld>
</file>

<file path=ppt/theme/theme1.xml><?xml version="1.0" encoding="utf-8"?>
<a:theme xmlns:a="http://schemas.openxmlformats.org/drawingml/2006/main" name="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Presentation26" id="{D123B489-C458-0648-9035-CCF99A647EF5}" vid="{61225527-2787-9F42-9BA4-CAFC38E8C6DF}"/>
    </a:ext>
  </a:extLst>
</a:theme>
</file>

<file path=ppt/theme/theme2.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42995F48605641897C479CE9B25F82" ma:contentTypeVersion="8" ma:contentTypeDescription="Create a new document." ma:contentTypeScope="" ma:versionID="243a67dd4926ffee7521d4dbbae228d5">
  <xsd:schema xmlns:xsd="http://www.w3.org/2001/XMLSchema" xmlns:xs="http://www.w3.org/2001/XMLSchema" xmlns:p="http://schemas.microsoft.com/office/2006/metadata/properties" xmlns:ns2="743c7b53-f640-4d00-8515-39163e402b67" targetNamespace="http://schemas.microsoft.com/office/2006/metadata/properties" ma:root="true" ma:fieldsID="f68d944e8ccb4ca03bfcec9a2e76ba70" ns2:_="">
    <xsd:import namespace="743c7b53-f640-4d00-8515-39163e402b6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3c7b53-f640-4d00-8515-39163e402b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4FB6BD-000C-41AF-9DE8-4264F777F37F}">
  <ds:schemaRefs>
    <ds:schemaRef ds:uri="http://schemas.microsoft.com/sharepoint/v3/contenttype/forms"/>
  </ds:schemaRefs>
</ds:datastoreItem>
</file>

<file path=customXml/itemProps2.xml><?xml version="1.0" encoding="utf-8"?>
<ds:datastoreItem xmlns:ds="http://schemas.openxmlformats.org/officeDocument/2006/customXml" ds:itemID="{45D651E1-9BFB-48E3-8757-B8C1C7380620}">
  <ds:schemaRefs>
    <ds:schemaRef ds:uri="743c7b53-f640-4d00-8515-39163e402b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BA20C22-D077-412B-81BA-8B2541026FAD}">
  <ds:schemaRefs>
    <ds:schemaRef ds:uri="http://purl.org/dc/terms/"/>
    <ds:schemaRef ds:uri="743c7b53-f640-4d00-8515-39163e402b67"/>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ORNL-Presentation-16x9-Template-NTRC</Template>
  <TotalTime>0</TotalTime>
  <Words>2172</Words>
  <Application>Microsoft Office PowerPoint</Application>
  <PresentationFormat>Widescreen</PresentationFormat>
  <Paragraphs>236</Paragraphs>
  <Slides>23</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Aptos</vt:lpstr>
      <vt:lpstr>Arial</vt:lpstr>
      <vt:lpstr>Arial Black</vt:lpstr>
      <vt:lpstr>Calibri</vt:lpstr>
      <vt:lpstr>Century Gothic</vt:lpstr>
      <vt:lpstr>Consolas</vt:lpstr>
      <vt:lpstr>Courier New</vt:lpstr>
      <vt:lpstr>Verdana</vt:lpstr>
      <vt:lpstr>ORNL</vt:lpstr>
      <vt:lpstr>A Systematic Comparison for Consistent Scenario Development Using Microscopic Simulation Software</vt:lpstr>
      <vt:lpstr>Outline</vt:lpstr>
      <vt:lpstr>Research Background</vt:lpstr>
      <vt:lpstr>Research Motivation and Objective</vt:lpstr>
      <vt:lpstr>Systematic Comparison Approach for Traffic Microsimulation Scenario Across Platforms</vt:lpstr>
      <vt:lpstr>Systematic Comparison Approach for Traffic Microsimulation Scenario Across Platforms</vt:lpstr>
      <vt:lpstr>Case Study – Downtown Chattanooga, Tennessee</vt:lpstr>
      <vt:lpstr>Case Study – Downtown Chattanooga, Tennessee</vt:lpstr>
      <vt:lpstr>Case Study – Downtown Chattanooga, Tennessee</vt:lpstr>
      <vt:lpstr>Case Study – Downtown Chattanooga, Tennessee</vt:lpstr>
      <vt:lpstr>Case Study – Downtown Chattanooga, Tennessee</vt:lpstr>
      <vt:lpstr>Case Study – Downtown Chattanooga, Tennessee</vt:lpstr>
      <vt:lpstr>Key Conclusions</vt:lpstr>
      <vt:lpstr>Progress on Real-Twin Tool</vt:lpstr>
      <vt:lpstr>Progress on Real-Twin Tool</vt:lpstr>
      <vt:lpstr>Use Case of Real-Twin for XIL Cosimulation </vt:lpstr>
      <vt:lpstr>Thank you  Questions?</vt:lpstr>
      <vt:lpstr>Backup slides</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Twin</dc:title>
  <dc:subject/>
  <dc:creator>Wang, Ross</dc:creator>
  <cp:keywords/>
  <dc:description/>
  <cp:lastModifiedBy>Saroj, Abhilasha</cp:lastModifiedBy>
  <cp:revision>1</cp:revision>
  <dcterms:created xsi:type="dcterms:W3CDTF">2023-04-09T18:59:42Z</dcterms:created>
  <dcterms:modified xsi:type="dcterms:W3CDTF">2024-12-17T14:49:31Z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18100</vt:r8>
  </property>
  <property fmtid="{D5CDD505-2E9C-101B-9397-08002B2CF9AE}" pid="3" name="GUID">
    <vt:lpwstr>42b6f0ba-36c8-4301-8891-17ebf0c53400</vt:lpwstr>
  </property>
  <property fmtid="{D5CDD505-2E9C-101B-9397-08002B2CF9AE}" pid="4" name="ContentTypeId">
    <vt:lpwstr>0x0101001242995F48605641897C479CE9B25F82</vt:lpwstr>
  </property>
  <property fmtid="{D5CDD505-2E9C-101B-9397-08002B2CF9AE}" pid="5" name="MediaServiceImageTags">
    <vt:lpwstr/>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bool>false</vt:bool>
  </property>
</Properties>
</file>